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85" r:id="rId1"/>
  </p:sldMasterIdLst>
  <p:notesMasterIdLst>
    <p:notesMasterId r:id="rId20"/>
  </p:notesMasterIdLst>
  <p:handoutMasterIdLst>
    <p:handoutMasterId r:id="rId21"/>
  </p:handoutMasterIdLst>
  <p:sldIdLst>
    <p:sldId id="256" r:id="rId2"/>
    <p:sldId id="286" r:id="rId3"/>
    <p:sldId id="287" r:id="rId4"/>
    <p:sldId id="288" r:id="rId5"/>
    <p:sldId id="289" r:id="rId6"/>
    <p:sldId id="318" r:id="rId7"/>
    <p:sldId id="304" r:id="rId8"/>
    <p:sldId id="306" r:id="rId9"/>
    <p:sldId id="308" r:id="rId10"/>
    <p:sldId id="309" r:id="rId11"/>
    <p:sldId id="310" r:id="rId12"/>
    <p:sldId id="311" r:id="rId13"/>
    <p:sldId id="312" r:id="rId14"/>
    <p:sldId id="313" r:id="rId15"/>
    <p:sldId id="314" r:id="rId16"/>
    <p:sldId id="315" r:id="rId17"/>
    <p:sldId id="316" r:id="rId18"/>
    <p:sldId id="317" r:id="rId19"/>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CC66"/>
    <a:srgbClr val="A40A45"/>
    <a:srgbClr val="000000"/>
    <a:srgbClr val="EE8E6C"/>
    <a:srgbClr val="49B753"/>
    <a:srgbClr val="FF66CC"/>
    <a:srgbClr val="9494F6"/>
    <a:srgbClr val="5EF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660"/>
  </p:normalViewPr>
  <p:slideViewPr>
    <p:cSldViewPr>
      <p:cViewPr varScale="1">
        <p:scale>
          <a:sx n="92" d="100"/>
          <a:sy n="92" d="100"/>
        </p:scale>
        <p:origin x="126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6CA9D-2561-4F0B-B9B3-57BAC9BD6A9A}"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n-US"/>
        </a:p>
      </dgm:t>
    </dgm:pt>
    <dgm:pt modelId="{B43EBCC5-707F-4F10-BCA6-AB349C5DBE48}">
      <dgm:prSet phldrT="[Text]"/>
      <dgm:spPr>
        <a:solidFill>
          <a:srgbClr val="FFFF00"/>
        </a:solidFill>
      </dgm:spPr>
      <dgm:t>
        <a:bodyPr/>
        <a:lstStyle/>
        <a:p>
          <a:r>
            <a:rPr lang="en-US" dirty="0"/>
            <a:t>Step-1</a:t>
          </a:r>
        </a:p>
      </dgm:t>
    </dgm:pt>
    <dgm:pt modelId="{28AB017C-AADD-46FB-A9C5-9E86B1F3BD26}" type="sibTrans" cxnId="{62FBDFEF-AF37-4B16-BB29-5DF442C3AE70}">
      <dgm:prSet/>
      <dgm:spPr/>
      <dgm:t>
        <a:bodyPr/>
        <a:lstStyle/>
        <a:p>
          <a:endParaRPr lang="en-US"/>
        </a:p>
      </dgm:t>
    </dgm:pt>
    <dgm:pt modelId="{4018EFAE-424A-42C9-9377-45A5FB2EF867}" type="parTrans" cxnId="{62FBDFEF-AF37-4B16-BB29-5DF442C3AE70}">
      <dgm:prSet/>
      <dgm:spPr/>
      <dgm:t>
        <a:bodyPr/>
        <a:lstStyle/>
        <a:p>
          <a:endParaRPr lang="en-US"/>
        </a:p>
      </dgm:t>
    </dgm:pt>
    <dgm:pt modelId="{C54A61C8-6870-4926-9FDB-33BE11A6EF18}">
      <dgm:prSet custT="1">
        <dgm:style>
          <a:lnRef idx="0">
            <a:schemeClr val="accent3"/>
          </a:lnRef>
          <a:fillRef idx="3">
            <a:schemeClr val="accent3"/>
          </a:fillRef>
          <a:effectRef idx="3">
            <a:schemeClr val="accent3"/>
          </a:effectRef>
          <a:fontRef idx="minor">
            <a:schemeClr val="lt1"/>
          </a:fontRef>
        </dgm:style>
      </dgm:prSet>
      <dgm:spPr/>
      <dgm:t>
        <a:bodyPr/>
        <a:lstStyle/>
        <a:p>
          <a:r>
            <a:rPr lang="en-US" sz="3200" dirty="0">
              <a:solidFill>
                <a:srgbClr val="0070C0"/>
              </a:solidFill>
            </a:rPr>
            <a:t>Define the problem /failure</a:t>
          </a:r>
        </a:p>
      </dgm:t>
    </dgm:pt>
    <dgm:pt modelId="{958A0FF3-D2AA-4A02-9E4E-7A281739F65F}" type="parTrans" cxnId="{60B0EE55-DD6F-43BA-819E-2ECE7102CAA4}">
      <dgm:prSet/>
      <dgm:spPr/>
      <dgm:t>
        <a:bodyPr/>
        <a:lstStyle/>
        <a:p>
          <a:endParaRPr lang="en-US"/>
        </a:p>
      </dgm:t>
    </dgm:pt>
    <dgm:pt modelId="{65C842F5-4DAC-4E9E-A345-F13658552485}" type="sibTrans" cxnId="{60B0EE55-DD6F-43BA-819E-2ECE7102CAA4}">
      <dgm:prSet/>
      <dgm:spPr/>
      <dgm:t>
        <a:bodyPr/>
        <a:lstStyle/>
        <a:p>
          <a:endParaRPr lang="en-US"/>
        </a:p>
      </dgm:t>
    </dgm:pt>
    <dgm:pt modelId="{CE9FF309-0213-45BE-B30E-75302FC3C91A}" type="pres">
      <dgm:prSet presAssocID="{CF26CA9D-2561-4F0B-B9B3-57BAC9BD6A9A}" presName="linearFlow" presStyleCnt="0">
        <dgm:presLayoutVars>
          <dgm:dir/>
          <dgm:animLvl val="lvl"/>
          <dgm:resizeHandles val="exact"/>
        </dgm:presLayoutVars>
      </dgm:prSet>
      <dgm:spPr/>
    </dgm:pt>
    <dgm:pt modelId="{F345AB50-7382-4592-8596-C93398255AE1}" type="pres">
      <dgm:prSet presAssocID="{B43EBCC5-707F-4F10-BCA6-AB349C5DBE48}" presName="composite" presStyleCnt="0"/>
      <dgm:spPr/>
    </dgm:pt>
    <dgm:pt modelId="{28296BBA-989B-4B14-B526-45207A42C2AB}" type="pres">
      <dgm:prSet presAssocID="{B43EBCC5-707F-4F10-BCA6-AB349C5DBE48}" presName="parentText" presStyleLbl="alignNode1" presStyleIdx="0" presStyleCnt="1">
        <dgm:presLayoutVars>
          <dgm:chMax val="1"/>
          <dgm:bulletEnabled val="1"/>
        </dgm:presLayoutVars>
      </dgm:prSet>
      <dgm:spPr/>
    </dgm:pt>
    <dgm:pt modelId="{16E77807-2FB1-4A77-B715-1845AEEC15C0}" type="pres">
      <dgm:prSet presAssocID="{B43EBCC5-707F-4F10-BCA6-AB349C5DBE48}" presName="descendantText" presStyleLbl="alignAcc1" presStyleIdx="0" presStyleCnt="1">
        <dgm:presLayoutVars>
          <dgm:bulletEnabled val="1"/>
        </dgm:presLayoutVars>
      </dgm:prSet>
      <dgm:spPr/>
    </dgm:pt>
  </dgm:ptLst>
  <dgm:cxnLst>
    <dgm:cxn modelId="{4491B747-AA1C-4DC5-927B-19293FF75FE3}" type="presOf" srcId="{CF26CA9D-2561-4F0B-B9B3-57BAC9BD6A9A}" destId="{CE9FF309-0213-45BE-B30E-75302FC3C91A}" srcOrd="0" destOrd="0" presId="urn:microsoft.com/office/officeart/2005/8/layout/chevron2"/>
    <dgm:cxn modelId="{60B0EE55-DD6F-43BA-819E-2ECE7102CAA4}" srcId="{B43EBCC5-707F-4F10-BCA6-AB349C5DBE48}" destId="{C54A61C8-6870-4926-9FDB-33BE11A6EF18}" srcOrd="0" destOrd="0" parTransId="{958A0FF3-D2AA-4A02-9E4E-7A281739F65F}" sibTransId="{65C842F5-4DAC-4E9E-A345-F13658552485}"/>
    <dgm:cxn modelId="{A3AD3C87-6D38-4E97-9D0D-456235077122}" type="presOf" srcId="{C54A61C8-6870-4926-9FDB-33BE11A6EF18}" destId="{16E77807-2FB1-4A77-B715-1845AEEC15C0}" srcOrd="0" destOrd="0" presId="urn:microsoft.com/office/officeart/2005/8/layout/chevron2"/>
    <dgm:cxn modelId="{30A19ED8-63CD-47E3-8711-0A5EC4825787}" type="presOf" srcId="{B43EBCC5-707F-4F10-BCA6-AB349C5DBE48}" destId="{28296BBA-989B-4B14-B526-45207A42C2AB}" srcOrd="0" destOrd="0" presId="urn:microsoft.com/office/officeart/2005/8/layout/chevron2"/>
    <dgm:cxn modelId="{62FBDFEF-AF37-4B16-BB29-5DF442C3AE70}" srcId="{CF26CA9D-2561-4F0B-B9B3-57BAC9BD6A9A}" destId="{B43EBCC5-707F-4F10-BCA6-AB349C5DBE48}" srcOrd="0" destOrd="0" parTransId="{4018EFAE-424A-42C9-9377-45A5FB2EF867}" sibTransId="{28AB017C-AADD-46FB-A9C5-9E86B1F3BD26}"/>
    <dgm:cxn modelId="{EE339A23-F3FE-4EDF-9A54-305E02C1DA1E}" type="presParOf" srcId="{CE9FF309-0213-45BE-B30E-75302FC3C91A}" destId="{F345AB50-7382-4592-8596-C93398255AE1}" srcOrd="0" destOrd="0" presId="urn:microsoft.com/office/officeart/2005/8/layout/chevron2"/>
    <dgm:cxn modelId="{1B40A743-EC54-4ECE-B866-F2F1EEA72049}" type="presParOf" srcId="{F345AB50-7382-4592-8596-C93398255AE1}" destId="{28296BBA-989B-4B14-B526-45207A42C2AB}" srcOrd="0" destOrd="0" presId="urn:microsoft.com/office/officeart/2005/8/layout/chevron2"/>
    <dgm:cxn modelId="{387A8137-E65D-4BDD-9A26-83A4E02C78D0}" type="presParOf" srcId="{F345AB50-7382-4592-8596-C93398255AE1}" destId="{16E77807-2FB1-4A77-B715-1845AEEC15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6CA9D-2561-4F0B-B9B3-57BAC9BD6A9A}"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n-US"/>
        </a:p>
      </dgm:t>
    </dgm:pt>
    <dgm:pt modelId="{B43EBCC5-707F-4F10-BCA6-AB349C5DBE48}">
      <dgm:prSet phldrT="[Text]"/>
      <dgm:spPr>
        <a:solidFill>
          <a:srgbClr val="A40A45"/>
        </a:solidFill>
      </dgm:spPr>
      <dgm:t>
        <a:bodyPr/>
        <a:lstStyle/>
        <a:p>
          <a:r>
            <a:rPr lang="en-US" dirty="0"/>
            <a:t>Step-2</a:t>
          </a:r>
        </a:p>
      </dgm:t>
    </dgm:pt>
    <dgm:pt modelId="{28AB017C-AADD-46FB-A9C5-9E86B1F3BD26}" type="sibTrans" cxnId="{62FBDFEF-AF37-4B16-BB29-5DF442C3AE70}">
      <dgm:prSet/>
      <dgm:spPr/>
      <dgm:t>
        <a:bodyPr/>
        <a:lstStyle/>
        <a:p>
          <a:endParaRPr lang="en-US"/>
        </a:p>
      </dgm:t>
    </dgm:pt>
    <dgm:pt modelId="{4018EFAE-424A-42C9-9377-45A5FB2EF867}" type="parTrans" cxnId="{62FBDFEF-AF37-4B16-BB29-5DF442C3AE70}">
      <dgm:prSet/>
      <dgm:spPr/>
      <dgm:t>
        <a:bodyPr/>
        <a:lstStyle/>
        <a:p>
          <a:endParaRPr lang="en-US"/>
        </a:p>
      </dgm:t>
    </dgm:pt>
    <dgm:pt modelId="{34BA254F-9FC7-4EBE-8AC2-7AEE99D73CB0}">
      <dgm:prSet custT="1">
        <dgm:style>
          <a:lnRef idx="3">
            <a:schemeClr val="lt1"/>
          </a:lnRef>
          <a:fillRef idx="1">
            <a:schemeClr val="accent1"/>
          </a:fillRef>
          <a:effectRef idx="1">
            <a:schemeClr val="accent1"/>
          </a:effectRef>
          <a:fontRef idx="minor">
            <a:schemeClr val="lt1"/>
          </a:fontRef>
        </dgm:style>
      </dgm:prSet>
      <dgm:spPr/>
      <dgm:t>
        <a:bodyPr/>
        <a:lstStyle/>
        <a:p>
          <a:r>
            <a:rPr lang="en-US" sz="3200" dirty="0">
              <a:solidFill>
                <a:srgbClr val="FFFF00"/>
              </a:solidFill>
            </a:rPr>
            <a:t>Data Collecting </a:t>
          </a:r>
        </a:p>
      </dgm:t>
    </dgm:pt>
    <dgm:pt modelId="{E23BE356-2F82-4EE3-8BCC-2427893707E9}" type="parTrans" cxnId="{55BADD73-E896-4725-B62D-D430F3C6558E}">
      <dgm:prSet/>
      <dgm:spPr/>
      <dgm:t>
        <a:bodyPr/>
        <a:lstStyle/>
        <a:p>
          <a:endParaRPr lang="en-US"/>
        </a:p>
      </dgm:t>
    </dgm:pt>
    <dgm:pt modelId="{0896B5F1-454B-489C-AE12-2295C495B105}" type="sibTrans" cxnId="{55BADD73-E896-4725-B62D-D430F3C6558E}">
      <dgm:prSet/>
      <dgm:spPr/>
      <dgm:t>
        <a:bodyPr/>
        <a:lstStyle/>
        <a:p>
          <a:endParaRPr lang="en-US"/>
        </a:p>
      </dgm:t>
    </dgm:pt>
    <dgm:pt modelId="{CE9FF309-0213-45BE-B30E-75302FC3C91A}" type="pres">
      <dgm:prSet presAssocID="{CF26CA9D-2561-4F0B-B9B3-57BAC9BD6A9A}" presName="linearFlow" presStyleCnt="0">
        <dgm:presLayoutVars>
          <dgm:dir/>
          <dgm:animLvl val="lvl"/>
          <dgm:resizeHandles val="exact"/>
        </dgm:presLayoutVars>
      </dgm:prSet>
      <dgm:spPr/>
    </dgm:pt>
    <dgm:pt modelId="{F345AB50-7382-4592-8596-C93398255AE1}" type="pres">
      <dgm:prSet presAssocID="{B43EBCC5-707F-4F10-BCA6-AB349C5DBE48}" presName="composite" presStyleCnt="0"/>
      <dgm:spPr/>
    </dgm:pt>
    <dgm:pt modelId="{28296BBA-989B-4B14-B526-45207A42C2AB}" type="pres">
      <dgm:prSet presAssocID="{B43EBCC5-707F-4F10-BCA6-AB349C5DBE48}" presName="parentText" presStyleLbl="alignNode1" presStyleIdx="0" presStyleCnt="1">
        <dgm:presLayoutVars>
          <dgm:chMax val="1"/>
          <dgm:bulletEnabled val="1"/>
        </dgm:presLayoutVars>
      </dgm:prSet>
      <dgm:spPr/>
    </dgm:pt>
    <dgm:pt modelId="{16E77807-2FB1-4A77-B715-1845AEEC15C0}" type="pres">
      <dgm:prSet presAssocID="{B43EBCC5-707F-4F10-BCA6-AB349C5DBE48}" presName="descendantText" presStyleLbl="alignAcc1" presStyleIdx="0" presStyleCnt="1" custLinFactNeighborX="-283" custLinFactNeighborY="4349">
        <dgm:presLayoutVars>
          <dgm:bulletEnabled val="1"/>
        </dgm:presLayoutVars>
      </dgm:prSet>
      <dgm:spPr/>
    </dgm:pt>
  </dgm:ptLst>
  <dgm:cxnLst>
    <dgm:cxn modelId="{55BADD73-E896-4725-B62D-D430F3C6558E}" srcId="{B43EBCC5-707F-4F10-BCA6-AB349C5DBE48}" destId="{34BA254F-9FC7-4EBE-8AC2-7AEE99D73CB0}" srcOrd="0" destOrd="0" parTransId="{E23BE356-2F82-4EE3-8BCC-2427893707E9}" sibTransId="{0896B5F1-454B-489C-AE12-2295C495B105}"/>
    <dgm:cxn modelId="{E5852981-DCA7-4870-9237-67BBCE750F2F}" type="presOf" srcId="{34BA254F-9FC7-4EBE-8AC2-7AEE99D73CB0}" destId="{16E77807-2FB1-4A77-B715-1845AEEC15C0}" srcOrd="0" destOrd="0" presId="urn:microsoft.com/office/officeart/2005/8/layout/chevron2"/>
    <dgm:cxn modelId="{BDDEA19D-E280-4EB1-9343-B9DE676A84C7}" type="presOf" srcId="{B43EBCC5-707F-4F10-BCA6-AB349C5DBE48}" destId="{28296BBA-989B-4B14-B526-45207A42C2AB}" srcOrd="0" destOrd="0" presId="urn:microsoft.com/office/officeart/2005/8/layout/chevron2"/>
    <dgm:cxn modelId="{D98DA1BD-DD68-4EDC-8A52-7843579FE7B8}" type="presOf" srcId="{CF26CA9D-2561-4F0B-B9B3-57BAC9BD6A9A}" destId="{CE9FF309-0213-45BE-B30E-75302FC3C91A}" srcOrd="0" destOrd="0" presId="urn:microsoft.com/office/officeart/2005/8/layout/chevron2"/>
    <dgm:cxn modelId="{62FBDFEF-AF37-4B16-BB29-5DF442C3AE70}" srcId="{CF26CA9D-2561-4F0B-B9B3-57BAC9BD6A9A}" destId="{B43EBCC5-707F-4F10-BCA6-AB349C5DBE48}" srcOrd="0" destOrd="0" parTransId="{4018EFAE-424A-42C9-9377-45A5FB2EF867}" sibTransId="{28AB017C-AADD-46FB-A9C5-9E86B1F3BD26}"/>
    <dgm:cxn modelId="{5DE0AABA-CB77-4EB7-B966-FE44173BEA53}" type="presParOf" srcId="{CE9FF309-0213-45BE-B30E-75302FC3C91A}" destId="{F345AB50-7382-4592-8596-C93398255AE1}" srcOrd="0" destOrd="0" presId="urn:microsoft.com/office/officeart/2005/8/layout/chevron2"/>
    <dgm:cxn modelId="{84DE8468-93CF-40DA-A822-28BE09410CE9}" type="presParOf" srcId="{F345AB50-7382-4592-8596-C93398255AE1}" destId="{28296BBA-989B-4B14-B526-45207A42C2AB}" srcOrd="0" destOrd="0" presId="urn:microsoft.com/office/officeart/2005/8/layout/chevron2"/>
    <dgm:cxn modelId="{D5EEE5E0-FD36-41C3-A715-1559C10B5BE7}" type="presParOf" srcId="{F345AB50-7382-4592-8596-C93398255AE1}" destId="{16E77807-2FB1-4A77-B715-1845AEEC15C0}"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6CA9D-2561-4F0B-B9B3-57BAC9BD6A9A}"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n-US"/>
        </a:p>
      </dgm:t>
    </dgm:pt>
    <dgm:pt modelId="{B43EBCC5-707F-4F10-BCA6-AB349C5DBE48}">
      <dgm:prSet phldrT="[Text]"/>
      <dgm:spPr>
        <a:solidFill>
          <a:srgbClr val="7030A0"/>
        </a:solidFill>
      </dgm:spPr>
      <dgm:t>
        <a:bodyPr/>
        <a:lstStyle/>
        <a:p>
          <a:r>
            <a:rPr lang="en-US" dirty="0"/>
            <a:t>Step-3</a:t>
          </a:r>
        </a:p>
      </dgm:t>
    </dgm:pt>
    <dgm:pt modelId="{28AB017C-AADD-46FB-A9C5-9E86B1F3BD26}" type="sibTrans" cxnId="{62FBDFEF-AF37-4B16-BB29-5DF442C3AE70}">
      <dgm:prSet/>
      <dgm:spPr/>
      <dgm:t>
        <a:bodyPr/>
        <a:lstStyle/>
        <a:p>
          <a:endParaRPr lang="en-US"/>
        </a:p>
      </dgm:t>
    </dgm:pt>
    <dgm:pt modelId="{4018EFAE-424A-42C9-9377-45A5FB2EF867}" type="parTrans" cxnId="{62FBDFEF-AF37-4B16-BB29-5DF442C3AE70}">
      <dgm:prSet/>
      <dgm:spPr/>
      <dgm:t>
        <a:bodyPr/>
        <a:lstStyle/>
        <a:p>
          <a:endParaRPr lang="en-US"/>
        </a:p>
      </dgm:t>
    </dgm:pt>
    <dgm:pt modelId="{E5029983-C673-459F-8B95-DC8485174864}">
      <dgm:prSet>
        <dgm:style>
          <a:lnRef idx="3">
            <a:schemeClr val="lt1"/>
          </a:lnRef>
          <a:fillRef idx="1">
            <a:schemeClr val="accent6"/>
          </a:fillRef>
          <a:effectRef idx="1">
            <a:schemeClr val="accent6"/>
          </a:effectRef>
          <a:fontRef idx="minor">
            <a:schemeClr val="lt1"/>
          </a:fontRef>
        </dgm:style>
      </dgm:prSet>
      <dgm:spPr/>
      <dgm:t>
        <a:bodyPr/>
        <a:lstStyle/>
        <a:p>
          <a:r>
            <a:rPr lang="en-US" dirty="0">
              <a:solidFill>
                <a:srgbClr val="A40A45"/>
              </a:solidFill>
            </a:rPr>
            <a:t>Identify possible causes/factors</a:t>
          </a:r>
        </a:p>
      </dgm:t>
    </dgm:pt>
    <dgm:pt modelId="{1B315C5D-0449-448C-92AF-A9CC0E464FC2}" type="parTrans" cxnId="{32E26224-1DC8-4919-AB95-3685DD60E287}">
      <dgm:prSet/>
      <dgm:spPr/>
      <dgm:t>
        <a:bodyPr/>
        <a:lstStyle/>
        <a:p>
          <a:endParaRPr lang="en-US"/>
        </a:p>
      </dgm:t>
    </dgm:pt>
    <dgm:pt modelId="{D5E735B7-653D-40B8-95E8-B216CBA92297}" type="sibTrans" cxnId="{32E26224-1DC8-4919-AB95-3685DD60E287}">
      <dgm:prSet/>
      <dgm:spPr/>
      <dgm:t>
        <a:bodyPr/>
        <a:lstStyle/>
        <a:p>
          <a:endParaRPr lang="en-US"/>
        </a:p>
      </dgm:t>
    </dgm:pt>
    <dgm:pt modelId="{CE9FF309-0213-45BE-B30E-75302FC3C91A}" type="pres">
      <dgm:prSet presAssocID="{CF26CA9D-2561-4F0B-B9B3-57BAC9BD6A9A}" presName="linearFlow" presStyleCnt="0">
        <dgm:presLayoutVars>
          <dgm:dir/>
          <dgm:animLvl val="lvl"/>
          <dgm:resizeHandles val="exact"/>
        </dgm:presLayoutVars>
      </dgm:prSet>
      <dgm:spPr/>
    </dgm:pt>
    <dgm:pt modelId="{F345AB50-7382-4592-8596-C93398255AE1}" type="pres">
      <dgm:prSet presAssocID="{B43EBCC5-707F-4F10-BCA6-AB349C5DBE48}" presName="composite" presStyleCnt="0"/>
      <dgm:spPr/>
    </dgm:pt>
    <dgm:pt modelId="{28296BBA-989B-4B14-B526-45207A42C2AB}" type="pres">
      <dgm:prSet presAssocID="{B43EBCC5-707F-4F10-BCA6-AB349C5DBE48}" presName="parentText" presStyleLbl="alignNode1" presStyleIdx="0" presStyleCnt="1">
        <dgm:presLayoutVars>
          <dgm:chMax val="1"/>
          <dgm:bulletEnabled val="1"/>
        </dgm:presLayoutVars>
      </dgm:prSet>
      <dgm:spPr/>
    </dgm:pt>
    <dgm:pt modelId="{16E77807-2FB1-4A77-B715-1845AEEC15C0}" type="pres">
      <dgm:prSet presAssocID="{B43EBCC5-707F-4F10-BCA6-AB349C5DBE48}" presName="descendantText" presStyleLbl="alignAcc1" presStyleIdx="0" presStyleCnt="1">
        <dgm:presLayoutVars>
          <dgm:bulletEnabled val="1"/>
        </dgm:presLayoutVars>
      </dgm:prSet>
      <dgm:spPr/>
    </dgm:pt>
  </dgm:ptLst>
  <dgm:cxnLst>
    <dgm:cxn modelId="{32E26224-1DC8-4919-AB95-3685DD60E287}" srcId="{B43EBCC5-707F-4F10-BCA6-AB349C5DBE48}" destId="{E5029983-C673-459F-8B95-DC8485174864}" srcOrd="0" destOrd="0" parTransId="{1B315C5D-0449-448C-92AF-A9CC0E464FC2}" sibTransId="{D5E735B7-653D-40B8-95E8-B216CBA92297}"/>
    <dgm:cxn modelId="{E1BC6C46-AE1F-4F4E-915E-1343DE745CA7}" type="presOf" srcId="{CF26CA9D-2561-4F0B-B9B3-57BAC9BD6A9A}" destId="{CE9FF309-0213-45BE-B30E-75302FC3C91A}" srcOrd="0" destOrd="0" presId="urn:microsoft.com/office/officeart/2005/8/layout/chevron2"/>
    <dgm:cxn modelId="{7AEB41AE-0C9E-4DC0-B441-1A7706DCA7AB}" type="presOf" srcId="{E5029983-C673-459F-8B95-DC8485174864}" destId="{16E77807-2FB1-4A77-B715-1845AEEC15C0}" srcOrd="0" destOrd="0" presId="urn:microsoft.com/office/officeart/2005/8/layout/chevron2"/>
    <dgm:cxn modelId="{4AE9D4D6-C1A4-4B15-8321-D9B8E39B2798}" type="presOf" srcId="{B43EBCC5-707F-4F10-BCA6-AB349C5DBE48}" destId="{28296BBA-989B-4B14-B526-45207A42C2AB}" srcOrd="0" destOrd="0" presId="urn:microsoft.com/office/officeart/2005/8/layout/chevron2"/>
    <dgm:cxn modelId="{62FBDFEF-AF37-4B16-BB29-5DF442C3AE70}" srcId="{CF26CA9D-2561-4F0B-B9B3-57BAC9BD6A9A}" destId="{B43EBCC5-707F-4F10-BCA6-AB349C5DBE48}" srcOrd="0" destOrd="0" parTransId="{4018EFAE-424A-42C9-9377-45A5FB2EF867}" sibTransId="{28AB017C-AADD-46FB-A9C5-9E86B1F3BD26}"/>
    <dgm:cxn modelId="{9F99B010-5044-4191-9177-F58144FEC707}" type="presParOf" srcId="{CE9FF309-0213-45BE-B30E-75302FC3C91A}" destId="{F345AB50-7382-4592-8596-C93398255AE1}" srcOrd="0" destOrd="0" presId="urn:microsoft.com/office/officeart/2005/8/layout/chevron2"/>
    <dgm:cxn modelId="{3C89AC7F-542F-4687-A801-BC2C441B96BE}" type="presParOf" srcId="{F345AB50-7382-4592-8596-C93398255AE1}" destId="{28296BBA-989B-4B14-B526-45207A42C2AB}" srcOrd="0" destOrd="0" presId="urn:microsoft.com/office/officeart/2005/8/layout/chevron2"/>
    <dgm:cxn modelId="{E8FCE0A4-A954-4F1A-9204-4417BFED8969}" type="presParOf" srcId="{F345AB50-7382-4592-8596-C93398255AE1}" destId="{16E77807-2FB1-4A77-B715-1845AEEC15C0}"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26CA9D-2561-4F0B-B9B3-57BAC9BD6A9A}"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n-US"/>
        </a:p>
      </dgm:t>
    </dgm:pt>
    <dgm:pt modelId="{B43EBCC5-707F-4F10-BCA6-AB349C5DBE48}">
      <dgm:prSet phldrT="[Text]"/>
      <dgm:spPr>
        <a:solidFill>
          <a:srgbClr val="FFC000"/>
        </a:solidFill>
      </dgm:spPr>
      <dgm:t>
        <a:bodyPr/>
        <a:lstStyle/>
        <a:p>
          <a:r>
            <a:rPr lang="en-US" dirty="0"/>
            <a:t>Step-4</a:t>
          </a:r>
        </a:p>
      </dgm:t>
    </dgm:pt>
    <dgm:pt modelId="{28AB017C-AADD-46FB-A9C5-9E86B1F3BD26}" type="sibTrans" cxnId="{62FBDFEF-AF37-4B16-BB29-5DF442C3AE70}">
      <dgm:prSet/>
      <dgm:spPr/>
      <dgm:t>
        <a:bodyPr/>
        <a:lstStyle/>
        <a:p>
          <a:endParaRPr lang="en-US"/>
        </a:p>
      </dgm:t>
    </dgm:pt>
    <dgm:pt modelId="{4018EFAE-424A-42C9-9377-45A5FB2EF867}" type="parTrans" cxnId="{62FBDFEF-AF37-4B16-BB29-5DF442C3AE70}">
      <dgm:prSet/>
      <dgm:spPr/>
      <dgm:t>
        <a:bodyPr/>
        <a:lstStyle/>
        <a:p>
          <a:endParaRPr lang="en-US"/>
        </a:p>
      </dgm:t>
    </dgm:pt>
    <dgm:pt modelId="{CA31BAB2-E890-4AF1-8EE3-11E474F2C1C0}">
      <dgm:prSet custT="1">
        <dgm:style>
          <a:lnRef idx="1">
            <a:schemeClr val="dk1"/>
          </a:lnRef>
          <a:fillRef idx="2">
            <a:schemeClr val="dk1"/>
          </a:fillRef>
          <a:effectRef idx="1">
            <a:schemeClr val="dk1"/>
          </a:effectRef>
          <a:fontRef idx="minor">
            <a:schemeClr val="dk1"/>
          </a:fontRef>
        </dgm:style>
      </dgm:prSet>
      <dgm:spPr/>
      <dgm:t>
        <a:bodyPr/>
        <a:lstStyle/>
        <a:p>
          <a:r>
            <a:rPr lang="en-US" sz="3200" dirty="0">
              <a:solidFill>
                <a:srgbClr val="7030A0"/>
              </a:solidFill>
            </a:rPr>
            <a:t>Define the root cause</a:t>
          </a:r>
        </a:p>
      </dgm:t>
    </dgm:pt>
    <dgm:pt modelId="{0B8931A9-F1AD-4597-97DE-BB7C0C06B6A0}" type="parTrans" cxnId="{456D3578-96B4-4A35-A98E-CBE532815949}">
      <dgm:prSet/>
      <dgm:spPr/>
    </dgm:pt>
    <dgm:pt modelId="{F7AD0C4E-30D0-4DF4-8BB3-F5DE65CC3082}" type="sibTrans" cxnId="{456D3578-96B4-4A35-A98E-CBE532815949}">
      <dgm:prSet/>
      <dgm:spPr/>
    </dgm:pt>
    <dgm:pt modelId="{CE9FF309-0213-45BE-B30E-75302FC3C91A}" type="pres">
      <dgm:prSet presAssocID="{CF26CA9D-2561-4F0B-B9B3-57BAC9BD6A9A}" presName="linearFlow" presStyleCnt="0">
        <dgm:presLayoutVars>
          <dgm:dir/>
          <dgm:animLvl val="lvl"/>
          <dgm:resizeHandles val="exact"/>
        </dgm:presLayoutVars>
      </dgm:prSet>
      <dgm:spPr/>
    </dgm:pt>
    <dgm:pt modelId="{F345AB50-7382-4592-8596-C93398255AE1}" type="pres">
      <dgm:prSet presAssocID="{B43EBCC5-707F-4F10-BCA6-AB349C5DBE48}" presName="composite" presStyleCnt="0"/>
      <dgm:spPr/>
    </dgm:pt>
    <dgm:pt modelId="{28296BBA-989B-4B14-B526-45207A42C2AB}" type="pres">
      <dgm:prSet presAssocID="{B43EBCC5-707F-4F10-BCA6-AB349C5DBE48}" presName="parentText" presStyleLbl="alignNode1" presStyleIdx="0" presStyleCnt="1">
        <dgm:presLayoutVars>
          <dgm:chMax val="1"/>
          <dgm:bulletEnabled val="1"/>
        </dgm:presLayoutVars>
      </dgm:prSet>
      <dgm:spPr/>
    </dgm:pt>
    <dgm:pt modelId="{16E77807-2FB1-4A77-B715-1845AEEC15C0}" type="pres">
      <dgm:prSet presAssocID="{B43EBCC5-707F-4F10-BCA6-AB349C5DBE48}" presName="descendantText" presStyleLbl="alignAcc1" presStyleIdx="0" presStyleCnt="1">
        <dgm:presLayoutVars>
          <dgm:bulletEnabled val="1"/>
        </dgm:presLayoutVars>
      </dgm:prSet>
      <dgm:spPr/>
    </dgm:pt>
  </dgm:ptLst>
  <dgm:cxnLst>
    <dgm:cxn modelId="{E9D4164D-E168-47D9-A44A-FF840A2037CC}" type="presOf" srcId="{B43EBCC5-707F-4F10-BCA6-AB349C5DBE48}" destId="{28296BBA-989B-4B14-B526-45207A42C2AB}" srcOrd="0" destOrd="0" presId="urn:microsoft.com/office/officeart/2005/8/layout/chevron2"/>
    <dgm:cxn modelId="{55A4D350-DBB1-43C5-9B6B-DBB342C333C4}" type="presOf" srcId="{CF26CA9D-2561-4F0B-B9B3-57BAC9BD6A9A}" destId="{CE9FF309-0213-45BE-B30E-75302FC3C91A}" srcOrd="0" destOrd="0" presId="urn:microsoft.com/office/officeart/2005/8/layout/chevron2"/>
    <dgm:cxn modelId="{456D3578-96B4-4A35-A98E-CBE532815949}" srcId="{B43EBCC5-707F-4F10-BCA6-AB349C5DBE48}" destId="{CA31BAB2-E890-4AF1-8EE3-11E474F2C1C0}" srcOrd="0" destOrd="0" parTransId="{0B8931A9-F1AD-4597-97DE-BB7C0C06B6A0}" sibTransId="{F7AD0C4E-30D0-4DF4-8BB3-F5DE65CC3082}"/>
    <dgm:cxn modelId="{E657B8B0-1D28-4287-B705-94E52F1DE682}" type="presOf" srcId="{CA31BAB2-E890-4AF1-8EE3-11E474F2C1C0}" destId="{16E77807-2FB1-4A77-B715-1845AEEC15C0}" srcOrd="0" destOrd="0" presId="urn:microsoft.com/office/officeart/2005/8/layout/chevron2"/>
    <dgm:cxn modelId="{62FBDFEF-AF37-4B16-BB29-5DF442C3AE70}" srcId="{CF26CA9D-2561-4F0B-B9B3-57BAC9BD6A9A}" destId="{B43EBCC5-707F-4F10-BCA6-AB349C5DBE48}" srcOrd="0" destOrd="0" parTransId="{4018EFAE-424A-42C9-9377-45A5FB2EF867}" sibTransId="{28AB017C-AADD-46FB-A9C5-9E86B1F3BD26}"/>
    <dgm:cxn modelId="{7F5471E0-CAB4-4A9D-99B7-822E7FB69A2A}" type="presParOf" srcId="{CE9FF309-0213-45BE-B30E-75302FC3C91A}" destId="{F345AB50-7382-4592-8596-C93398255AE1}" srcOrd="0" destOrd="0" presId="urn:microsoft.com/office/officeart/2005/8/layout/chevron2"/>
    <dgm:cxn modelId="{580A2C86-D855-4C05-82CD-2AA9020ACBC0}" type="presParOf" srcId="{F345AB50-7382-4592-8596-C93398255AE1}" destId="{28296BBA-989B-4B14-B526-45207A42C2AB}" srcOrd="0" destOrd="0" presId="urn:microsoft.com/office/officeart/2005/8/layout/chevron2"/>
    <dgm:cxn modelId="{EB081202-FF62-4777-A0AB-F2C5033D0382}" type="presParOf" srcId="{F345AB50-7382-4592-8596-C93398255AE1}" destId="{16E77807-2FB1-4A77-B715-1845AEEC15C0}"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26CA9D-2561-4F0B-B9B3-57BAC9BD6A9A}"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n-US"/>
        </a:p>
      </dgm:t>
    </dgm:pt>
    <dgm:pt modelId="{B43EBCC5-707F-4F10-BCA6-AB349C5DBE48}">
      <dgm:prSet phldrT="[Text]"/>
      <dgm:spPr>
        <a:solidFill>
          <a:srgbClr val="0070C0"/>
        </a:solidFill>
      </dgm:spPr>
      <dgm:t>
        <a:bodyPr/>
        <a:lstStyle/>
        <a:p>
          <a:r>
            <a:rPr lang="en-US" dirty="0"/>
            <a:t>Step-5</a:t>
          </a:r>
        </a:p>
      </dgm:t>
    </dgm:pt>
    <dgm:pt modelId="{28AB017C-AADD-46FB-A9C5-9E86B1F3BD26}" type="sibTrans" cxnId="{62FBDFEF-AF37-4B16-BB29-5DF442C3AE70}">
      <dgm:prSet/>
      <dgm:spPr/>
      <dgm:t>
        <a:bodyPr/>
        <a:lstStyle/>
        <a:p>
          <a:endParaRPr lang="en-US"/>
        </a:p>
      </dgm:t>
    </dgm:pt>
    <dgm:pt modelId="{4018EFAE-424A-42C9-9377-45A5FB2EF867}" type="parTrans" cxnId="{62FBDFEF-AF37-4B16-BB29-5DF442C3AE70}">
      <dgm:prSet/>
      <dgm:spPr/>
      <dgm:t>
        <a:bodyPr/>
        <a:lstStyle/>
        <a:p>
          <a:endParaRPr lang="en-US"/>
        </a:p>
      </dgm:t>
    </dgm:pt>
    <dgm:pt modelId="{B4FB4B06-8246-40AC-91E3-B92DDC2F618F}">
      <dgm:prSet custT="1">
        <dgm:style>
          <a:lnRef idx="1">
            <a:schemeClr val="accent2"/>
          </a:lnRef>
          <a:fillRef idx="3">
            <a:schemeClr val="accent2"/>
          </a:fillRef>
          <a:effectRef idx="2">
            <a:schemeClr val="accent2"/>
          </a:effectRef>
          <a:fontRef idx="minor">
            <a:schemeClr val="lt1"/>
          </a:fontRef>
        </dgm:style>
      </dgm:prSet>
      <dgm:spPr/>
      <dgm:t>
        <a:bodyPr/>
        <a:lstStyle/>
        <a:p>
          <a:r>
            <a:rPr lang="en-US" sz="3200" dirty="0">
              <a:solidFill>
                <a:srgbClr val="FFCC66"/>
              </a:solidFill>
            </a:rPr>
            <a:t>Recommended solutions </a:t>
          </a:r>
        </a:p>
      </dgm:t>
    </dgm:pt>
    <dgm:pt modelId="{4300CD1A-392D-43A0-B8CF-28069A38DA3C}" type="parTrans" cxnId="{56EC7788-24BB-4A43-92CB-965E28B827F7}">
      <dgm:prSet/>
      <dgm:spPr/>
      <dgm:t>
        <a:bodyPr/>
        <a:lstStyle/>
        <a:p>
          <a:endParaRPr lang="en-US"/>
        </a:p>
      </dgm:t>
    </dgm:pt>
    <dgm:pt modelId="{FAC1781C-7901-4B46-AD53-F37507FB3CFA}" type="sibTrans" cxnId="{56EC7788-24BB-4A43-92CB-965E28B827F7}">
      <dgm:prSet/>
      <dgm:spPr/>
      <dgm:t>
        <a:bodyPr/>
        <a:lstStyle/>
        <a:p>
          <a:endParaRPr lang="en-US"/>
        </a:p>
      </dgm:t>
    </dgm:pt>
    <dgm:pt modelId="{CE9FF309-0213-45BE-B30E-75302FC3C91A}" type="pres">
      <dgm:prSet presAssocID="{CF26CA9D-2561-4F0B-B9B3-57BAC9BD6A9A}" presName="linearFlow" presStyleCnt="0">
        <dgm:presLayoutVars>
          <dgm:dir/>
          <dgm:animLvl val="lvl"/>
          <dgm:resizeHandles val="exact"/>
        </dgm:presLayoutVars>
      </dgm:prSet>
      <dgm:spPr/>
    </dgm:pt>
    <dgm:pt modelId="{F345AB50-7382-4592-8596-C93398255AE1}" type="pres">
      <dgm:prSet presAssocID="{B43EBCC5-707F-4F10-BCA6-AB349C5DBE48}" presName="composite" presStyleCnt="0"/>
      <dgm:spPr/>
    </dgm:pt>
    <dgm:pt modelId="{28296BBA-989B-4B14-B526-45207A42C2AB}" type="pres">
      <dgm:prSet presAssocID="{B43EBCC5-707F-4F10-BCA6-AB349C5DBE48}" presName="parentText" presStyleLbl="alignNode1" presStyleIdx="0" presStyleCnt="1">
        <dgm:presLayoutVars>
          <dgm:chMax val="1"/>
          <dgm:bulletEnabled val="1"/>
        </dgm:presLayoutVars>
      </dgm:prSet>
      <dgm:spPr/>
    </dgm:pt>
    <dgm:pt modelId="{16E77807-2FB1-4A77-B715-1845AEEC15C0}" type="pres">
      <dgm:prSet presAssocID="{B43EBCC5-707F-4F10-BCA6-AB349C5DBE48}" presName="descendantText" presStyleLbl="alignAcc1" presStyleIdx="0" presStyleCnt="1">
        <dgm:presLayoutVars>
          <dgm:bulletEnabled val="1"/>
        </dgm:presLayoutVars>
      </dgm:prSet>
      <dgm:spPr/>
    </dgm:pt>
  </dgm:ptLst>
  <dgm:cxnLst>
    <dgm:cxn modelId="{56EC7788-24BB-4A43-92CB-965E28B827F7}" srcId="{B43EBCC5-707F-4F10-BCA6-AB349C5DBE48}" destId="{B4FB4B06-8246-40AC-91E3-B92DDC2F618F}" srcOrd="0" destOrd="0" parTransId="{4300CD1A-392D-43A0-B8CF-28069A38DA3C}" sibTransId="{FAC1781C-7901-4B46-AD53-F37507FB3CFA}"/>
    <dgm:cxn modelId="{346CD4A9-CF32-479B-8DF5-C9963F13A402}" type="presOf" srcId="{B4FB4B06-8246-40AC-91E3-B92DDC2F618F}" destId="{16E77807-2FB1-4A77-B715-1845AEEC15C0}" srcOrd="0" destOrd="0" presId="urn:microsoft.com/office/officeart/2005/8/layout/chevron2"/>
    <dgm:cxn modelId="{99DA26D0-6498-4939-A4AE-165F37B07B25}" type="presOf" srcId="{CF26CA9D-2561-4F0B-B9B3-57BAC9BD6A9A}" destId="{CE9FF309-0213-45BE-B30E-75302FC3C91A}" srcOrd="0" destOrd="0" presId="urn:microsoft.com/office/officeart/2005/8/layout/chevron2"/>
    <dgm:cxn modelId="{D7B136E7-98C2-4195-8B93-D621013BFD38}" type="presOf" srcId="{B43EBCC5-707F-4F10-BCA6-AB349C5DBE48}" destId="{28296BBA-989B-4B14-B526-45207A42C2AB}" srcOrd="0" destOrd="0" presId="urn:microsoft.com/office/officeart/2005/8/layout/chevron2"/>
    <dgm:cxn modelId="{62FBDFEF-AF37-4B16-BB29-5DF442C3AE70}" srcId="{CF26CA9D-2561-4F0B-B9B3-57BAC9BD6A9A}" destId="{B43EBCC5-707F-4F10-BCA6-AB349C5DBE48}" srcOrd="0" destOrd="0" parTransId="{4018EFAE-424A-42C9-9377-45A5FB2EF867}" sibTransId="{28AB017C-AADD-46FB-A9C5-9E86B1F3BD26}"/>
    <dgm:cxn modelId="{3812B5D2-80B9-4A53-8922-356145362332}" type="presParOf" srcId="{CE9FF309-0213-45BE-B30E-75302FC3C91A}" destId="{F345AB50-7382-4592-8596-C93398255AE1}" srcOrd="0" destOrd="0" presId="urn:microsoft.com/office/officeart/2005/8/layout/chevron2"/>
    <dgm:cxn modelId="{A3B81FDB-9FF3-440D-BC9F-D1C14238B208}" type="presParOf" srcId="{F345AB50-7382-4592-8596-C93398255AE1}" destId="{28296BBA-989B-4B14-B526-45207A42C2AB}" srcOrd="0" destOrd="0" presId="urn:microsoft.com/office/officeart/2005/8/layout/chevron2"/>
    <dgm:cxn modelId="{92188027-34DF-4019-9D43-112BBD0C2A4B}" type="presParOf" srcId="{F345AB50-7382-4592-8596-C93398255AE1}" destId="{16E77807-2FB1-4A77-B715-1845AEEC15C0}" srcOrd="1" destOrd="0" presId="urn:microsoft.com/office/officeart/2005/8/layout/chevron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96BBA-989B-4B14-B526-45207A42C2AB}">
      <dsp:nvSpPr>
        <dsp:cNvPr id="0" name=""/>
        <dsp:cNvSpPr/>
      </dsp:nvSpPr>
      <dsp:spPr>
        <a:xfrm rot="5400000">
          <a:off x="-185165" y="185165"/>
          <a:ext cx="1234440" cy="864108"/>
        </a:xfrm>
        <a:prstGeom prst="chevron">
          <a:avLst/>
        </a:prstGeom>
        <a:solidFill>
          <a:srgbClr val="FFFF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Step-1</a:t>
          </a:r>
        </a:p>
      </dsp:txBody>
      <dsp:txXfrm rot="-5400000">
        <a:off x="1" y="432053"/>
        <a:ext cx="864108" cy="370332"/>
      </dsp:txXfrm>
    </dsp:sp>
    <dsp:sp modelId="{16E77807-2FB1-4A77-B715-1845AEEC15C0}">
      <dsp:nvSpPr>
        <dsp:cNvPr id="0" name=""/>
        <dsp:cNvSpPr/>
      </dsp:nvSpPr>
      <dsp:spPr>
        <a:xfrm rot="5400000">
          <a:off x="3917061" y="-3052953"/>
          <a:ext cx="802386" cy="6908292"/>
        </a:xfrm>
        <a:prstGeom prst="round2SameRect">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srgbClr val="0070C0"/>
              </a:solidFill>
            </a:rPr>
            <a:t>Define the problem /failure</a:t>
          </a:r>
        </a:p>
      </dsp:txBody>
      <dsp:txXfrm rot="-5400000">
        <a:off x="864109" y="39168"/>
        <a:ext cx="6869123" cy="724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96BBA-989B-4B14-B526-45207A42C2AB}">
      <dsp:nvSpPr>
        <dsp:cNvPr id="0" name=""/>
        <dsp:cNvSpPr/>
      </dsp:nvSpPr>
      <dsp:spPr>
        <a:xfrm rot="5400000">
          <a:off x="-185165" y="185165"/>
          <a:ext cx="1234440" cy="864108"/>
        </a:xfrm>
        <a:prstGeom prst="chevron">
          <a:avLst/>
        </a:prstGeom>
        <a:solidFill>
          <a:srgbClr val="A40A45"/>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Step-2</a:t>
          </a:r>
        </a:p>
      </dsp:txBody>
      <dsp:txXfrm rot="-5400000">
        <a:off x="1" y="432053"/>
        <a:ext cx="864108" cy="370332"/>
      </dsp:txXfrm>
    </dsp:sp>
    <dsp:sp modelId="{16E77807-2FB1-4A77-B715-1845AEEC15C0}">
      <dsp:nvSpPr>
        <dsp:cNvPr id="0" name=""/>
        <dsp:cNvSpPr/>
      </dsp:nvSpPr>
      <dsp:spPr>
        <a:xfrm rot="5400000">
          <a:off x="3897510" y="-3018057"/>
          <a:ext cx="802386" cy="6908292"/>
        </a:xfrm>
        <a:prstGeom prst="round2Same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srgbClr val="FFFF00"/>
              </a:solidFill>
            </a:rPr>
            <a:t>Data Collecting </a:t>
          </a:r>
        </a:p>
      </dsp:txBody>
      <dsp:txXfrm rot="-5400000">
        <a:off x="844558" y="74064"/>
        <a:ext cx="6869123" cy="724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96BBA-989B-4B14-B526-45207A42C2AB}">
      <dsp:nvSpPr>
        <dsp:cNvPr id="0" name=""/>
        <dsp:cNvSpPr/>
      </dsp:nvSpPr>
      <dsp:spPr>
        <a:xfrm rot="5400000">
          <a:off x="-185165" y="185165"/>
          <a:ext cx="1234440" cy="864108"/>
        </a:xfrm>
        <a:prstGeom prst="chevron">
          <a:avLst/>
        </a:prstGeom>
        <a:solidFill>
          <a:srgbClr val="7030A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Step-3</a:t>
          </a:r>
        </a:p>
      </dsp:txBody>
      <dsp:txXfrm rot="-5400000">
        <a:off x="1" y="432053"/>
        <a:ext cx="864108" cy="370332"/>
      </dsp:txXfrm>
    </dsp:sp>
    <dsp:sp modelId="{16E77807-2FB1-4A77-B715-1845AEEC15C0}">
      <dsp:nvSpPr>
        <dsp:cNvPr id="0" name=""/>
        <dsp:cNvSpPr/>
      </dsp:nvSpPr>
      <dsp:spPr>
        <a:xfrm rot="5400000">
          <a:off x="3917061" y="-3052953"/>
          <a:ext cx="802386" cy="6908292"/>
        </a:xfrm>
        <a:prstGeom prst="round2SameRect">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solidFill>
                <a:srgbClr val="A40A45"/>
              </a:solidFill>
            </a:rPr>
            <a:t>Identify possible causes/factors</a:t>
          </a:r>
        </a:p>
      </dsp:txBody>
      <dsp:txXfrm rot="-5400000">
        <a:off x="864109" y="39168"/>
        <a:ext cx="6869123" cy="724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96BBA-989B-4B14-B526-45207A42C2AB}">
      <dsp:nvSpPr>
        <dsp:cNvPr id="0" name=""/>
        <dsp:cNvSpPr/>
      </dsp:nvSpPr>
      <dsp:spPr>
        <a:xfrm rot="5400000">
          <a:off x="-185165" y="185165"/>
          <a:ext cx="1234440" cy="864108"/>
        </a:xfrm>
        <a:prstGeom prst="chevron">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Step-4</a:t>
          </a:r>
        </a:p>
      </dsp:txBody>
      <dsp:txXfrm rot="-5400000">
        <a:off x="1" y="432053"/>
        <a:ext cx="864108" cy="370332"/>
      </dsp:txXfrm>
    </dsp:sp>
    <dsp:sp modelId="{16E77807-2FB1-4A77-B715-1845AEEC15C0}">
      <dsp:nvSpPr>
        <dsp:cNvPr id="0" name=""/>
        <dsp:cNvSpPr/>
      </dsp:nvSpPr>
      <dsp:spPr>
        <a:xfrm rot="5400000">
          <a:off x="3917061" y="-3052953"/>
          <a:ext cx="802386" cy="6908292"/>
        </a:xfrm>
        <a:prstGeom prst="round2SameRect">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satMod val="105000"/>
              <a:alpha val="48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srgbClr val="7030A0"/>
              </a:solidFill>
            </a:rPr>
            <a:t>Define the root cause</a:t>
          </a:r>
        </a:p>
      </dsp:txBody>
      <dsp:txXfrm rot="-5400000">
        <a:off x="864109" y="39168"/>
        <a:ext cx="6869123" cy="724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96BBA-989B-4B14-B526-45207A42C2AB}">
      <dsp:nvSpPr>
        <dsp:cNvPr id="0" name=""/>
        <dsp:cNvSpPr/>
      </dsp:nvSpPr>
      <dsp:spPr>
        <a:xfrm rot="5400000">
          <a:off x="-185165" y="185165"/>
          <a:ext cx="1234440" cy="864108"/>
        </a:xfrm>
        <a:prstGeom prst="chevron">
          <a:avLst/>
        </a:prstGeom>
        <a:solidFill>
          <a:srgbClr val="0070C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Step-5</a:t>
          </a:r>
        </a:p>
      </dsp:txBody>
      <dsp:txXfrm rot="-5400000">
        <a:off x="1" y="432053"/>
        <a:ext cx="864108" cy="370332"/>
      </dsp:txXfrm>
    </dsp:sp>
    <dsp:sp modelId="{16E77807-2FB1-4A77-B715-1845AEEC15C0}">
      <dsp:nvSpPr>
        <dsp:cNvPr id="0" name=""/>
        <dsp:cNvSpPr/>
      </dsp:nvSpPr>
      <dsp:spPr>
        <a:xfrm rot="5400000">
          <a:off x="3917061" y="-3052953"/>
          <a:ext cx="802386" cy="6908292"/>
        </a:xfrm>
        <a:prstGeom prst="round2SameRect">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srgbClr val="FFCC66"/>
              </a:solidFill>
            </a:rPr>
            <a:t>Recommended solutions </a:t>
          </a:r>
        </a:p>
      </dsp:txBody>
      <dsp:txXfrm rot="-5400000">
        <a:off x="864109" y="39168"/>
        <a:ext cx="6869123" cy="7240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61F9F3D7-68BF-4AEE-B8BB-93BA79485FC1}" type="datetimeFigureOut">
              <a:rPr lang="en-US" smtClean="0"/>
              <a:pPr/>
              <a:t>9/29/2022</a:t>
            </a:fld>
            <a:endParaRPr lang="en-US" dirty="0"/>
          </a:p>
        </p:txBody>
      </p:sp>
      <p:sp>
        <p:nvSpPr>
          <p:cNvPr id="4" name="Footer Placehold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973582D1-A19E-4328-B236-E7D459B039D3}"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47E43416-C451-4020-857D-1F537E89BE76}" type="datetimeFigureOut">
              <a:rPr lang="en-US" smtClean="0"/>
              <a:pPr/>
              <a:t>9/29/2022</a:t>
            </a:fld>
            <a:endParaRPr lang="en-US" dirty="0"/>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54F12897-F99F-4B12-81E9-908C8DE5E196}"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E4C114A-18E1-4D6E-9D10-D03F5597C6FD}" type="datetime1">
              <a:rPr lang="en-US" smtClean="0"/>
              <a:pPr/>
              <a:t>9/29/2022</a:t>
            </a:fld>
            <a:endParaRPr lang="en-US" dirty="0"/>
          </a:p>
        </p:txBody>
      </p:sp>
      <p:sp>
        <p:nvSpPr>
          <p:cNvPr id="19" name="Footer Placeholder 18"/>
          <p:cNvSpPr>
            <a:spLocks noGrp="1"/>
          </p:cNvSpPr>
          <p:nvPr>
            <p:ph type="ftr" sz="quarter" idx="11"/>
          </p:nvPr>
        </p:nvSpPr>
        <p:spPr/>
        <p:txBody>
          <a:bodyPr/>
          <a:lstStyle/>
          <a:p>
            <a:r>
              <a:rPr lang="en-US"/>
              <a:t>1</a:t>
            </a:r>
            <a:endParaRPr lang="en-US" dirty="0"/>
          </a:p>
        </p:txBody>
      </p:sp>
      <p:sp>
        <p:nvSpPr>
          <p:cNvPr id="27" name="Slide Number Placeholder 26"/>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8CAB95-24E1-407F-B3D4-B012959658BF}" type="datetime1">
              <a:rPr lang="en-US" smtClean="0"/>
              <a:pPr/>
              <a:t>9/29/2022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0DF035-72C9-46E9-8084-6B65CFDC35E5}" type="datetime1">
              <a:rPr lang="en-US" smtClean="0"/>
              <a:pPr/>
              <a:t>9/29/2022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786317-63C4-4FA6-A46F-34AC07E64D87}" type="datetime1">
              <a:rPr lang="en-US" smtClean="0"/>
              <a:pPr/>
              <a:t>9/29/2022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EA3FA0B-2D7D-4C03-9C51-A66B63DCF537}" type="datetime1">
              <a:rPr lang="en-US" smtClean="0"/>
              <a:pPr/>
              <a:t>9/29/2022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C861AF5-62C3-4C87-8315-CC67597D8E56}" type="datetime1">
              <a:rPr lang="en-US" smtClean="0"/>
              <a:pPr/>
              <a:t>9/29/2022</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1AC5053-6236-4711-824D-D9553966FDE4}" type="datetime1">
              <a:rPr lang="en-US" smtClean="0"/>
              <a:pPr/>
              <a:t>9/29/2022</a:t>
            </a:fld>
            <a:endParaRPr lang="en-US" dirty="0"/>
          </a:p>
        </p:txBody>
      </p:sp>
      <p:sp>
        <p:nvSpPr>
          <p:cNvPr id="8" name="Footer Placeholder 7"/>
          <p:cNvSpPr>
            <a:spLocks noGrp="1"/>
          </p:cNvSpPr>
          <p:nvPr>
            <p:ph type="ftr" sz="quarter" idx="11"/>
          </p:nvPr>
        </p:nvSpPr>
        <p:spPr/>
        <p:txBody>
          <a:bodyPr/>
          <a:lstStyle/>
          <a:p>
            <a:r>
              <a:rPr lang="en-US"/>
              <a:t>1</a:t>
            </a:r>
            <a:endParaRPr lang="en-US" dirty="0"/>
          </a:p>
        </p:txBody>
      </p:sp>
      <p:sp>
        <p:nvSpPr>
          <p:cNvPr id="9" name="Slide Number Placeholder 8"/>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4E2419B-CFE8-4175-89EC-AF11F6E3613E}" type="datetime1">
              <a:rPr lang="en-US" smtClean="0"/>
              <a:pPr/>
              <a:t>9/29/2022</a:t>
            </a:fld>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6480E-E7B5-4083-A1D5-4E43F454DDEC}" type="datetime1">
              <a:rPr lang="en-US" smtClean="0"/>
              <a:pPr/>
              <a:t>9/29/2022</a:t>
            </a:fld>
            <a:endParaRPr lang="en-US" dirty="0"/>
          </a:p>
        </p:txBody>
      </p:sp>
      <p:sp>
        <p:nvSpPr>
          <p:cNvPr id="3" name="Footer Placeholder 2"/>
          <p:cNvSpPr>
            <a:spLocks noGrp="1"/>
          </p:cNvSpPr>
          <p:nvPr>
            <p:ph type="ftr" sz="quarter" idx="11"/>
          </p:nvPr>
        </p:nvSpPr>
        <p:spPr/>
        <p:txBody>
          <a:bodyPr/>
          <a:lstStyle/>
          <a:p>
            <a:r>
              <a:rPr lang="en-US"/>
              <a:t>1</a:t>
            </a:r>
            <a:endParaRPr lang="en-US" dirty="0"/>
          </a:p>
        </p:txBody>
      </p:sp>
      <p:sp>
        <p:nvSpPr>
          <p:cNvPr id="4" name="Slide Number Placeholder 3"/>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9A2F245-EF78-43D0-86D0-04021B5F04F4}" type="datetime1">
              <a:rPr lang="en-US" smtClean="0"/>
              <a:pPr/>
              <a:t>9/29/2022</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D3789250-F962-47D2-923B-CE45E78480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00DAC74-2A50-49EA-A2D1-485CC2E89E54}" type="datetime1">
              <a:rPr lang="en-US" smtClean="0"/>
              <a:pPr/>
              <a:t>9/29/2022</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3789250-F962-47D2-923B-CE45E784806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5DE8FA5-D881-4155-850A-49E11AC07DC0}" type="datetime1">
              <a:rPr lang="en-US" smtClean="0"/>
              <a:pPr/>
              <a:t>9/29/2022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1</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789250-F962-47D2-923B-CE45E784806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4952" y="1317676"/>
            <a:ext cx="5486400" cy="914400"/>
          </a:xfrm>
        </p:spPr>
        <p:txBody>
          <a:bodyPr>
            <a:noAutofit/>
          </a:bodyPr>
          <a:lstStyle/>
          <a:p>
            <a:pPr algn="ctr"/>
            <a:r>
              <a:rPr lang="en-US" sz="2800" b="1" i="1" dirty="0">
                <a:solidFill>
                  <a:srgbClr val="FFFF00"/>
                </a:solidFill>
              </a:rPr>
              <a:t>Root Cause Analysis (RCA)of Bull Gear &amp; Pinion failure</a:t>
            </a:r>
            <a:endParaRPr sz="2800" b="1">
              <a:solidFill>
                <a:srgbClr val="FFFF00"/>
              </a:solidFill>
            </a:endParaRPr>
          </a:p>
        </p:txBody>
      </p:sp>
      <p:sp>
        <p:nvSpPr>
          <p:cNvPr id="3" name="Subtitle 2"/>
          <p:cNvSpPr>
            <a:spLocks noGrp="1"/>
          </p:cNvSpPr>
          <p:nvPr>
            <p:ph type="subTitle" idx="1"/>
          </p:nvPr>
        </p:nvSpPr>
        <p:spPr>
          <a:xfrm>
            <a:off x="4343400" y="4419600"/>
            <a:ext cx="4343400" cy="2133600"/>
          </a:xfrm>
        </p:spPr>
        <p:txBody>
          <a:bodyPr>
            <a:noAutofit/>
          </a:bodyPr>
          <a:lstStyle/>
          <a:p>
            <a:pPr algn="ctr"/>
            <a:r>
              <a:rPr lang="en-US" sz="3400" dirty="0">
                <a:solidFill>
                  <a:srgbClr val="FF0000"/>
                </a:solidFill>
                <a:latin typeface="+mj-lt"/>
              </a:rPr>
              <a:t>Sher Khan Khoso</a:t>
            </a:r>
          </a:p>
          <a:p>
            <a:pPr algn="ctr"/>
            <a:r>
              <a:rPr lang="en-US" sz="3400" dirty="0">
                <a:solidFill>
                  <a:srgbClr val="FF0000"/>
                </a:solidFill>
                <a:latin typeface="+mj-lt"/>
              </a:rPr>
              <a:t>Dy: Chief Engineer</a:t>
            </a:r>
          </a:p>
          <a:p>
            <a:pPr algn="ctr"/>
            <a:r>
              <a:rPr lang="en-US" sz="3400" dirty="0">
                <a:solidFill>
                  <a:srgbClr val="FF0000"/>
                </a:solidFill>
                <a:latin typeface="+mj-lt"/>
              </a:rPr>
              <a:t>Matiari Sugar Mills Ltd.</a:t>
            </a:r>
          </a:p>
          <a:p>
            <a:pPr algn="ctr"/>
            <a:endParaRPr lang="en-US" sz="3400" dirty="0">
              <a:solidFill>
                <a:srgbClr val="FF0000"/>
              </a:solidFill>
              <a:latin typeface="+mj-lt"/>
            </a:endParaRPr>
          </a:p>
        </p:txBody>
      </p:sp>
      <p:pic>
        <p:nvPicPr>
          <p:cNvPr id="11" name="Picture 10" descr="C:\Users\Kashif\Desktop\pics\00000000.jpg"/>
          <p:cNvPicPr/>
          <p:nvPr/>
        </p:nvPicPr>
        <p:blipFill>
          <a:blip r:embed="rId3" cstate="print">
            <a:clrChange>
              <a:clrFrom>
                <a:srgbClr val="FFFFFF"/>
              </a:clrFrom>
              <a:clrTo>
                <a:srgbClr val="FFFFFF">
                  <a:alpha val="0"/>
                </a:srgbClr>
              </a:clrTo>
            </a:clrChange>
          </a:blip>
          <a:srcRect/>
          <a:stretch>
            <a:fillRect/>
          </a:stretch>
        </p:blipFill>
        <p:spPr bwMode="auto">
          <a:xfrm>
            <a:off x="457200" y="762000"/>
            <a:ext cx="3048000" cy="2514600"/>
          </a:xfrm>
          <a:prstGeom prst="ellipse">
            <a:avLst/>
          </a:prstGeom>
          <a:ln w="76200" cap="rnd" cmpd="dbl">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pPr algn="ctr"/>
            <a:r>
              <a:rPr lang="en-US" sz="4900" dirty="0">
                <a:solidFill>
                  <a:srgbClr val="FF0000"/>
                </a:solidFill>
              </a:rPr>
              <a:t>Step2: Collect the data</a:t>
            </a:r>
            <a:br>
              <a:rPr lang="en-US" dirty="0"/>
            </a:br>
            <a:endParaRPr lang="en-US" dirty="0"/>
          </a:p>
        </p:txBody>
      </p:sp>
      <p:sp>
        <p:nvSpPr>
          <p:cNvPr id="3" name="Content Placeholder 2"/>
          <p:cNvSpPr>
            <a:spLocks noGrp="1"/>
          </p:cNvSpPr>
          <p:nvPr>
            <p:ph idx="1"/>
          </p:nvPr>
        </p:nvSpPr>
        <p:spPr>
          <a:xfrm>
            <a:off x="304800" y="990600"/>
            <a:ext cx="8534400" cy="5638800"/>
          </a:xfrm>
        </p:spPr>
        <p:txBody>
          <a:bodyPr>
            <a:normAutofit/>
          </a:bodyPr>
          <a:lstStyle/>
          <a:p>
            <a:pPr>
              <a:buFont typeface="Wingdings" pitchFamily="2" charset="2"/>
              <a:buChar char="v"/>
            </a:pPr>
            <a:r>
              <a:rPr lang="en-US" dirty="0">
                <a:solidFill>
                  <a:srgbClr val="FFFF00"/>
                </a:solidFill>
              </a:rPr>
              <a:t>Maintaining records of failure and break down of equipment in process organization is very essential, to help check the performance of equipment and prevent frequent deterioration of equipment.</a:t>
            </a:r>
          </a:p>
          <a:p>
            <a:pPr>
              <a:buFont typeface="Wingdings" pitchFamily="2" charset="2"/>
              <a:buChar char="v"/>
            </a:pPr>
            <a:r>
              <a:rPr lang="en-US" dirty="0">
                <a:solidFill>
                  <a:srgbClr val="FFFF00"/>
                </a:solidFill>
              </a:rPr>
              <a:t>The first tooth of low speed gear on mill#2 broken after only 30 working days.</a:t>
            </a:r>
          </a:p>
          <a:p>
            <a:pPr>
              <a:buFont typeface="Wingdings" pitchFamily="2" charset="2"/>
              <a:buChar char="v"/>
            </a:pPr>
            <a:r>
              <a:rPr lang="en-US" dirty="0">
                <a:solidFill>
                  <a:srgbClr val="FFFF00"/>
                </a:solidFill>
              </a:rPr>
              <a:t>After first working season in off-season detail inspection of all low speed gears (bull gear and pinion) initial and progressive pitting observed on all pinion gears.</a:t>
            </a:r>
          </a:p>
          <a:p>
            <a:pPr>
              <a:buFont typeface="Wingdings" pitchFamily="2" charset="2"/>
              <a:buChar char="v"/>
            </a:pPr>
            <a:r>
              <a:rPr lang="en-US" dirty="0">
                <a:solidFill>
                  <a:srgbClr val="FFFF00"/>
                </a:solidFill>
              </a:rPr>
              <a:t>In off-season 2018, 2019 and 2020 continuous destructive pitting observed on pinion and bull gear teeth.</a:t>
            </a:r>
          </a:p>
          <a:p>
            <a:pPr>
              <a:buFont typeface="Wingdings" pitchFamily="2" charset="2"/>
              <a:buChar char="v"/>
            </a:pPr>
            <a:r>
              <a:rPr lang="en-US" dirty="0">
                <a:solidFill>
                  <a:srgbClr val="FFFF00"/>
                </a:solidFill>
              </a:rPr>
              <a:t>last season one tooth of mill#4 and mill#5 broken. </a:t>
            </a:r>
          </a:p>
          <a:p>
            <a:endParaRPr lang="en-US" dirty="0"/>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Autofit/>
          </a:bodyPr>
          <a:lstStyle/>
          <a:p>
            <a:pPr algn="ctr"/>
            <a:r>
              <a:rPr lang="en-US" sz="4000" dirty="0">
                <a:solidFill>
                  <a:srgbClr val="FF0000"/>
                </a:solidFill>
              </a:rPr>
              <a:t>Step3: Identify possible causes/factors</a:t>
            </a:r>
            <a:br>
              <a:rPr lang="en-US" sz="4000" dirty="0">
                <a:solidFill>
                  <a:srgbClr val="FF0000"/>
                </a:solidFill>
              </a:rPr>
            </a:br>
            <a:endParaRPr lang="en-US" sz="4000" dirty="0">
              <a:solidFill>
                <a:srgbClr val="FF0000"/>
              </a:solidFill>
            </a:endParaRPr>
          </a:p>
        </p:txBody>
      </p:sp>
      <p:sp>
        <p:nvSpPr>
          <p:cNvPr id="3" name="Content Placeholder 2"/>
          <p:cNvSpPr>
            <a:spLocks noGrp="1"/>
          </p:cNvSpPr>
          <p:nvPr>
            <p:ph idx="1"/>
          </p:nvPr>
        </p:nvSpPr>
        <p:spPr/>
        <p:txBody>
          <a:bodyPr>
            <a:normAutofit fontScale="92500"/>
          </a:bodyPr>
          <a:lstStyle/>
          <a:p>
            <a:pPr>
              <a:lnSpc>
                <a:spcPct val="150000"/>
              </a:lnSpc>
              <a:buFont typeface="Wingdings" pitchFamily="2" charset="2"/>
              <a:buChar char="v"/>
            </a:pPr>
            <a:r>
              <a:rPr lang="en-US" dirty="0">
                <a:solidFill>
                  <a:srgbClr val="FFFF00"/>
                </a:solidFill>
              </a:rPr>
              <a:t>Material Analysis of broken teeth of gears from out source. </a:t>
            </a:r>
          </a:p>
          <a:p>
            <a:pPr>
              <a:lnSpc>
                <a:spcPct val="150000"/>
              </a:lnSpc>
              <a:buFont typeface="Wingdings" pitchFamily="2" charset="2"/>
              <a:buChar char="v"/>
            </a:pPr>
            <a:r>
              <a:rPr lang="en-US" dirty="0">
                <a:solidFill>
                  <a:srgbClr val="FFFF00"/>
                </a:solidFill>
              </a:rPr>
              <a:t>Hardness test of Gears </a:t>
            </a:r>
          </a:p>
          <a:p>
            <a:pPr>
              <a:lnSpc>
                <a:spcPct val="150000"/>
              </a:lnSpc>
              <a:buFont typeface="Wingdings" pitchFamily="2" charset="2"/>
              <a:buChar char="v"/>
            </a:pPr>
            <a:r>
              <a:rPr lang="en-US" dirty="0">
                <a:solidFill>
                  <a:srgbClr val="FFFF00"/>
                </a:solidFill>
              </a:rPr>
              <a:t>Dye penetrate test of Gears </a:t>
            </a:r>
          </a:p>
          <a:p>
            <a:pPr>
              <a:lnSpc>
                <a:spcPct val="150000"/>
              </a:lnSpc>
              <a:buFont typeface="Wingdings" pitchFamily="2" charset="2"/>
              <a:buChar char="v"/>
            </a:pPr>
            <a:r>
              <a:rPr lang="en-US" dirty="0">
                <a:solidFill>
                  <a:srgbClr val="FFFF00"/>
                </a:solidFill>
              </a:rPr>
              <a:t>Checking teeth contact of pinion and bull gear  (log) by applying red lead powder. </a:t>
            </a:r>
          </a:p>
          <a:p>
            <a:pPr>
              <a:lnSpc>
                <a:spcPct val="150000"/>
              </a:lnSpc>
              <a:buFont typeface="Wingdings" pitchFamily="2" charset="2"/>
              <a:buChar char="v"/>
            </a:pPr>
            <a:r>
              <a:rPr lang="en-US" dirty="0">
                <a:solidFill>
                  <a:srgbClr val="FFFF00"/>
                </a:solidFill>
              </a:rPr>
              <a:t>Checking and inspection of  mill and low speed gear leveling and alignment</a:t>
            </a:r>
            <a:r>
              <a:rPr lang="en-US" dirty="0"/>
              <a:t>.  </a:t>
            </a:r>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838200"/>
          </a:xfrm>
        </p:spPr>
        <p:txBody>
          <a:bodyPr>
            <a:normAutofit/>
          </a:bodyPr>
          <a:lstStyle/>
          <a:p>
            <a:pPr algn="ctr"/>
            <a:r>
              <a:rPr lang="en-US" sz="3400" dirty="0">
                <a:solidFill>
                  <a:srgbClr val="FF0000"/>
                </a:solidFill>
              </a:rPr>
              <a:t>Step3: Identify possible causes/factors (Cont..) </a:t>
            </a:r>
          </a:p>
        </p:txBody>
      </p:sp>
      <p:sp>
        <p:nvSpPr>
          <p:cNvPr id="3" name="Content Placeholder 2"/>
          <p:cNvSpPr>
            <a:spLocks noGrp="1"/>
          </p:cNvSpPr>
          <p:nvPr>
            <p:ph idx="1"/>
          </p:nvPr>
        </p:nvSpPr>
        <p:spPr/>
        <p:txBody>
          <a:bodyPr>
            <a:normAutofit lnSpcReduction="10000"/>
          </a:bodyPr>
          <a:lstStyle/>
          <a:p>
            <a:pPr algn="just">
              <a:buFont typeface="Wingdings" pitchFamily="2" charset="2"/>
              <a:buChar char="v"/>
            </a:pPr>
            <a:r>
              <a:rPr lang="en-US" sz="2200" dirty="0">
                <a:solidFill>
                  <a:srgbClr val="FFFF00"/>
                </a:solidFill>
              </a:rPr>
              <a:t>Material Analysis (Test method ASTM E-415 &amp; E-1019) of broken pieces of pinion teeth, samples have been analyzed by Optical Emission Spectrometer &amp; carbon and sulfur analyzed by Rapid Analyzer from People steel mill.</a:t>
            </a:r>
          </a:p>
          <a:p>
            <a:pPr algn="just">
              <a:buFont typeface="Wingdings" pitchFamily="2" charset="2"/>
              <a:buChar char="v"/>
            </a:pPr>
            <a:endParaRPr lang="en-US" sz="2200" dirty="0">
              <a:solidFill>
                <a:srgbClr val="FFFF00"/>
              </a:solidFill>
            </a:endParaRPr>
          </a:p>
          <a:p>
            <a:pPr>
              <a:buFont typeface="Wingdings" pitchFamily="2" charset="2"/>
              <a:buChar char="v"/>
            </a:pPr>
            <a:endParaRPr lang="en-US" sz="2200" dirty="0">
              <a:solidFill>
                <a:srgbClr val="FFFF00"/>
              </a:solidFill>
            </a:endParaRPr>
          </a:p>
          <a:p>
            <a:pPr>
              <a:buFont typeface="Wingdings" pitchFamily="2" charset="2"/>
              <a:buChar char="v"/>
            </a:pPr>
            <a:endParaRPr lang="en-US" sz="2200" dirty="0">
              <a:solidFill>
                <a:srgbClr val="FFFF00"/>
              </a:solidFill>
            </a:endParaRPr>
          </a:p>
          <a:p>
            <a:pPr>
              <a:buFont typeface="Wingdings" pitchFamily="2" charset="2"/>
              <a:buChar char="v"/>
            </a:pPr>
            <a:endParaRPr lang="en-US" sz="2200" dirty="0">
              <a:solidFill>
                <a:srgbClr val="FFFF00"/>
              </a:solidFill>
            </a:endParaRPr>
          </a:p>
          <a:p>
            <a:pPr>
              <a:buFont typeface="Wingdings" pitchFamily="2" charset="2"/>
              <a:buChar char="v"/>
            </a:pPr>
            <a:endParaRPr lang="en-US" sz="2200" dirty="0">
              <a:solidFill>
                <a:srgbClr val="FFFF00"/>
              </a:solidFill>
            </a:endParaRPr>
          </a:p>
          <a:p>
            <a:pPr algn="just">
              <a:buFont typeface="Wingdings" pitchFamily="2" charset="2"/>
              <a:buChar char="v"/>
            </a:pPr>
            <a:r>
              <a:rPr lang="en-US" sz="2200" dirty="0">
                <a:solidFill>
                  <a:srgbClr val="FFFF00"/>
                </a:solidFill>
              </a:rPr>
              <a:t>Chemical composition of broken teeth material found satisfactory according to standard either recommendation of OEM.</a:t>
            </a:r>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12</a:t>
            </a:fld>
            <a:endParaRPr lang="en-US" dirty="0"/>
          </a:p>
        </p:txBody>
      </p:sp>
      <p:graphicFrame>
        <p:nvGraphicFramePr>
          <p:cNvPr id="5" name="Table 4"/>
          <p:cNvGraphicFramePr>
            <a:graphicFrameLocks noGrp="1"/>
          </p:cNvGraphicFramePr>
          <p:nvPr/>
        </p:nvGraphicFramePr>
        <p:xfrm>
          <a:off x="838200" y="3352800"/>
          <a:ext cx="7543800" cy="16764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279400">
                <a:tc rowSpan="2">
                  <a:txBody>
                    <a:bodyPr/>
                    <a:lstStyle/>
                    <a:p>
                      <a:pPr marL="0" marR="0" algn="ctr">
                        <a:spcBef>
                          <a:spcPts val="0"/>
                        </a:spcBef>
                        <a:spcAft>
                          <a:spcPts val="0"/>
                        </a:spcAft>
                      </a:pPr>
                      <a:r>
                        <a:rPr lang="en-US" sz="1400" b="1" dirty="0">
                          <a:latin typeface="Calibri"/>
                          <a:ea typeface="Calibri"/>
                          <a:cs typeface="Arial"/>
                        </a:rPr>
                        <a:t>Sample</a:t>
                      </a:r>
                      <a:endParaRPr lang="en-US" sz="1200" dirty="0">
                        <a:latin typeface="Calibri"/>
                        <a:ea typeface="Calibri"/>
                        <a:cs typeface="Arial"/>
                      </a:endParaRPr>
                    </a:p>
                  </a:txBody>
                  <a:tcPr marL="68580" marR="68580" marT="0" marB="0" anchor="ctr"/>
                </a:tc>
                <a:tc gridSpan="10">
                  <a:txBody>
                    <a:bodyPr/>
                    <a:lstStyle/>
                    <a:p>
                      <a:pPr marL="0" marR="0" algn="ctr">
                        <a:spcBef>
                          <a:spcPts val="0"/>
                        </a:spcBef>
                        <a:spcAft>
                          <a:spcPts val="0"/>
                        </a:spcAft>
                      </a:pPr>
                      <a:r>
                        <a:rPr lang="en-US" sz="1300" b="1" dirty="0">
                          <a:latin typeface="Calibri"/>
                          <a:ea typeface="Calibri"/>
                          <a:cs typeface="Arial"/>
                        </a:rPr>
                        <a:t>Chemical Composition Wt.%</a:t>
                      </a:r>
                      <a:endParaRPr lang="en-US" sz="1100" dirty="0">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400">
                <a:tc vMerge="1">
                  <a:txBody>
                    <a:bodyPr/>
                    <a:lstStyle/>
                    <a:p>
                      <a:endParaRPr lang="en-US"/>
                    </a:p>
                  </a:txBody>
                  <a:tcPr/>
                </a:tc>
                <a:tc>
                  <a:txBody>
                    <a:bodyPr/>
                    <a:lstStyle/>
                    <a:p>
                      <a:pPr marL="0" marR="0" algn="ctr">
                        <a:spcBef>
                          <a:spcPts val="0"/>
                        </a:spcBef>
                        <a:spcAft>
                          <a:spcPts val="0"/>
                        </a:spcAft>
                      </a:pPr>
                      <a:r>
                        <a:rPr lang="en-US" sz="1200" b="1" dirty="0">
                          <a:latin typeface="Calibri"/>
                          <a:ea typeface="Calibri"/>
                          <a:cs typeface="Arial"/>
                        </a:rPr>
                        <a:t>Element</a:t>
                      </a:r>
                      <a:endParaRPr lang="en-US" sz="1200" dirty="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a:latin typeface="Calibri"/>
                          <a:ea typeface="Calibri"/>
                          <a:cs typeface="Arial"/>
                        </a:rPr>
                        <a:t>C</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a:latin typeface="Calibri"/>
                          <a:ea typeface="Calibri"/>
                          <a:cs typeface="Arial"/>
                        </a:rPr>
                        <a:t>Si</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dirty="0" err="1">
                          <a:latin typeface="Calibri"/>
                          <a:ea typeface="Calibri"/>
                          <a:cs typeface="Arial"/>
                        </a:rPr>
                        <a:t>Mn</a:t>
                      </a:r>
                      <a:endParaRPr lang="en-US" sz="1200" dirty="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a:latin typeface="Calibri"/>
                          <a:ea typeface="Calibri"/>
                          <a:cs typeface="Arial"/>
                        </a:rPr>
                        <a:t>P</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a:latin typeface="Calibri"/>
                          <a:ea typeface="Calibri"/>
                          <a:cs typeface="Arial"/>
                        </a:rPr>
                        <a:t>S</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a:latin typeface="Calibri"/>
                          <a:ea typeface="Calibri"/>
                          <a:cs typeface="Arial"/>
                        </a:rPr>
                        <a:t>Cr</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a:latin typeface="Calibri"/>
                          <a:ea typeface="Calibri"/>
                          <a:cs typeface="Arial"/>
                        </a:rPr>
                        <a:t>Mo</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a:latin typeface="Calibri"/>
                          <a:ea typeface="Calibri"/>
                          <a:cs typeface="Arial"/>
                        </a:rPr>
                        <a:t>Ni</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b="1">
                          <a:latin typeface="Calibri"/>
                          <a:ea typeface="Calibri"/>
                          <a:cs typeface="Arial"/>
                        </a:rPr>
                        <a:t>Cu</a:t>
                      </a:r>
                      <a:endParaRPr lang="en-US" sz="1200">
                        <a:latin typeface="Calibri"/>
                        <a:ea typeface="Calibri"/>
                        <a:cs typeface="Arial"/>
                      </a:endParaRPr>
                    </a:p>
                  </a:txBody>
                  <a:tcPr marL="68580" marR="68580" marT="0" marB="0" anchor="ctr"/>
                </a:tc>
                <a:extLst>
                  <a:ext uri="{0D108BD9-81ED-4DB2-BD59-A6C34878D82A}">
                    <a16:rowId xmlns:a16="http://schemas.microsoft.com/office/drawing/2014/main" val="10001"/>
                  </a:ext>
                </a:extLst>
              </a:tr>
              <a:tr h="279400">
                <a:tc>
                  <a:txBody>
                    <a:bodyPr/>
                    <a:lstStyle/>
                    <a:p>
                      <a:pPr marL="0" marR="0" algn="ctr">
                        <a:spcBef>
                          <a:spcPts val="0"/>
                        </a:spcBef>
                        <a:spcAft>
                          <a:spcPts val="0"/>
                        </a:spcAft>
                      </a:pPr>
                      <a:r>
                        <a:rPr lang="en-US" sz="1400" b="1" dirty="0">
                          <a:latin typeface="Calibri"/>
                          <a:ea typeface="Calibri"/>
                          <a:cs typeface="Arial"/>
                        </a:rPr>
                        <a:t>1</a:t>
                      </a:r>
                      <a:endParaRPr lang="en-US" sz="1200" dirty="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Actual</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0.43</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0.45</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0.73</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0.016</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0.015</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0.94</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0.18</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0.28</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0.22</a:t>
                      </a:r>
                    </a:p>
                  </a:txBody>
                  <a:tcPr marL="68580" marR="68580" marT="0" marB="0" anchor="ctr"/>
                </a:tc>
                <a:extLst>
                  <a:ext uri="{0D108BD9-81ED-4DB2-BD59-A6C34878D82A}">
                    <a16:rowId xmlns:a16="http://schemas.microsoft.com/office/drawing/2014/main" val="10002"/>
                  </a:ext>
                </a:extLst>
              </a:tr>
              <a:tr h="279400">
                <a:tc>
                  <a:txBody>
                    <a:bodyPr/>
                    <a:lstStyle/>
                    <a:p>
                      <a:pPr marL="0" marR="0" algn="ctr">
                        <a:spcBef>
                          <a:spcPts val="0"/>
                        </a:spcBef>
                        <a:spcAft>
                          <a:spcPts val="0"/>
                        </a:spcAft>
                      </a:pPr>
                      <a:r>
                        <a:rPr lang="en-US" sz="1400" b="1">
                          <a:latin typeface="Calibri"/>
                          <a:ea typeface="Calibri"/>
                          <a:cs typeface="Arial"/>
                        </a:rPr>
                        <a:t>2</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0.37</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0.30</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0.71</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&lt;0.01</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0.012</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1.01</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0.17</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0.22</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0.16</a:t>
                      </a:r>
                    </a:p>
                  </a:txBody>
                  <a:tcPr marL="68580" marR="68580" marT="0" marB="0" anchor="ctr"/>
                </a:tc>
                <a:extLst>
                  <a:ext uri="{0D108BD9-81ED-4DB2-BD59-A6C34878D82A}">
                    <a16:rowId xmlns:a16="http://schemas.microsoft.com/office/drawing/2014/main" val="10003"/>
                  </a:ext>
                </a:extLst>
              </a:tr>
              <a:tr h="279400">
                <a:tc>
                  <a:txBody>
                    <a:bodyPr/>
                    <a:lstStyle/>
                    <a:p>
                      <a:pPr marL="0" marR="0" algn="ctr">
                        <a:spcBef>
                          <a:spcPts val="0"/>
                        </a:spcBef>
                        <a:spcAft>
                          <a:spcPts val="0"/>
                        </a:spcAft>
                      </a:pPr>
                      <a:r>
                        <a:rPr lang="en-US" sz="1400" b="1">
                          <a:latin typeface="Calibri"/>
                          <a:ea typeface="Calibri"/>
                          <a:cs typeface="Arial"/>
                        </a:rPr>
                        <a:t>3</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a:latin typeface="Calibri"/>
                          <a:ea typeface="Calibri"/>
                          <a:cs typeface="Arial"/>
                        </a:rPr>
                        <a:t>-</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0.41</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0.41</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0.74</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&lt;0.01</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0.017</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0.15</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0.15</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0.25</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0.16</a:t>
                      </a:r>
                    </a:p>
                  </a:txBody>
                  <a:tcPr marL="68580" marR="68580" marT="0" marB="0" anchor="ctr"/>
                </a:tc>
                <a:extLst>
                  <a:ext uri="{0D108BD9-81ED-4DB2-BD59-A6C34878D82A}">
                    <a16:rowId xmlns:a16="http://schemas.microsoft.com/office/drawing/2014/main" val="10004"/>
                  </a:ext>
                </a:extLst>
              </a:tr>
              <a:tr h="279400">
                <a:tc>
                  <a:txBody>
                    <a:bodyPr/>
                    <a:lstStyle/>
                    <a:p>
                      <a:pPr marL="0" marR="0" algn="ctr">
                        <a:spcBef>
                          <a:spcPts val="0"/>
                        </a:spcBef>
                        <a:spcAft>
                          <a:spcPts val="0"/>
                        </a:spcAft>
                      </a:pPr>
                      <a:r>
                        <a:rPr lang="en-US" sz="1400" b="1">
                          <a:latin typeface="Calibri"/>
                          <a:ea typeface="Calibri"/>
                          <a:cs typeface="Arial"/>
                        </a:rPr>
                        <a:t>4</a:t>
                      </a:r>
                      <a:endParaRPr lang="en-US" sz="1200">
                        <a:latin typeface="Calibri"/>
                        <a:ea typeface="Calibri"/>
                        <a:cs typeface="Arial"/>
                      </a:endParaRPr>
                    </a:p>
                  </a:txBody>
                  <a:tcPr marL="68580" marR="68580" marT="0" marB="0" anchor="ctr"/>
                </a:tc>
                <a:tc>
                  <a:txBody>
                    <a:bodyPr/>
                    <a:lstStyle/>
                    <a:p>
                      <a:pPr marL="0" marR="0" algn="ctr">
                        <a:spcBef>
                          <a:spcPts val="0"/>
                        </a:spcBef>
                        <a:spcAft>
                          <a:spcPts val="0"/>
                        </a:spcAft>
                      </a:pPr>
                      <a:r>
                        <a:rPr lang="en-US" sz="1200">
                          <a:latin typeface="Calibri"/>
                          <a:ea typeface="Calibri"/>
                          <a:cs typeface="Arial"/>
                        </a:rPr>
                        <a:t>-</a:t>
                      </a:r>
                    </a:p>
                  </a:txBody>
                  <a:tcPr marL="68580" marR="68580" marT="0" marB="0" anchor="ctr"/>
                </a:tc>
                <a:tc>
                  <a:txBody>
                    <a:bodyPr/>
                    <a:lstStyle/>
                    <a:p>
                      <a:pPr marL="0" marR="0" algn="ctr">
                        <a:spcBef>
                          <a:spcPts val="0"/>
                        </a:spcBef>
                        <a:spcAft>
                          <a:spcPts val="0"/>
                        </a:spcAft>
                      </a:pPr>
                      <a:r>
                        <a:rPr lang="en-US" sz="1200">
                          <a:latin typeface="Calibri"/>
                          <a:ea typeface="Calibri"/>
                          <a:cs typeface="Arial"/>
                        </a:rPr>
                        <a:t>0.37</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0.48</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0.70</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0.011</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0.010</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0.20</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0.20</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0.22</a:t>
                      </a:r>
                    </a:p>
                  </a:txBody>
                  <a:tcPr marL="68580" marR="68580" marT="0" marB="0" anchor="ctr"/>
                </a:tc>
                <a:tc>
                  <a:txBody>
                    <a:bodyPr/>
                    <a:lstStyle/>
                    <a:p>
                      <a:pPr marL="0" marR="0" algn="ctr">
                        <a:spcBef>
                          <a:spcPts val="0"/>
                        </a:spcBef>
                        <a:spcAft>
                          <a:spcPts val="0"/>
                        </a:spcAft>
                      </a:pPr>
                      <a:r>
                        <a:rPr lang="en-US" sz="1200" dirty="0">
                          <a:latin typeface="Calibri"/>
                          <a:ea typeface="Calibri"/>
                          <a:cs typeface="Arial"/>
                        </a:rPr>
                        <a:t>0.19</a:t>
                      </a: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sz="3400" dirty="0">
                <a:solidFill>
                  <a:srgbClr val="FF0000"/>
                </a:solidFill>
              </a:rPr>
              <a:t>Step3: Identify possible causes/factors (Cont…)</a:t>
            </a:r>
          </a:p>
        </p:txBody>
      </p:sp>
      <p:sp>
        <p:nvSpPr>
          <p:cNvPr id="3" name="Content Placeholder 2"/>
          <p:cNvSpPr>
            <a:spLocks noGrp="1"/>
          </p:cNvSpPr>
          <p:nvPr>
            <p:ph idx="1"/>
          </p:nvPr>
        </p:nvSpPr>
        <p:spPr>
          <a:xfrm>
            <a:off x="457200" y="1371600"/>
            <a:ext cx="8153400" cy="5029200"/>
          </a:xfrm>
        </p:spPr>
        <p:txBody>
          <a:bodyPr>
            <a:normAutofit/>
          </a:bodyPr>
          <a:lstStyle/>
          <a:p>
            <a:pPr algn="just">
              <a:lnSpc>
                <a:spcPct val="150000"/>
              </a:lnSpc>
              <a:buFont typeface="Wingdings" pitchFamily="2" charset="2"/>
              <a:buChar char="v"/>
            </a:pPr>
            <a:r>
              <a:rPr lang="en-US" sz="2000" b="1" dirty="0">
                <a:solidFill>
                  <a:srgbClr val="FFFF00"/>
                </a:solidFill>
              </a:rPr>
              <a:t>Hardness Test</a:t>
            </a:r>
            <a:r>
              <a:rPr lang="en-US" sz="2000" dirty="0">
                <a:solidFill>
                  <a:srgbClr val="FFFF00"/>
                </a:solidFill>
              </a:rPr>
              <a:t>: Hardness test was performed by outsource team at site on random teeth of bull gear and pinion of mill#1-5, average results as follows ,</a:t>
            </a:r>
          </a:p>
          <a:p>
            <a:pPr>
              <a:buNone/>
            </a:pPr>
            <a:endParaRPr lang="en-US" sz="3600" dirty="0">
              <a:solidFill>
                <a:srgbClr val="FFFF00"/>
              </a:solidFill>
            </a:endParaRPr>
          </a:p>
          <a:p>
            <a:pPr>
              <a:buNone/>
            </a:pPr>
            <a:endParaRPr lang="en-US" sz="3200" dirty="0">
              <a:solidFill>
                <a:srgbClr val="FFFF00"/>
              </a:solidFill>
            </a:endParaRPr>
          </a:p>
          <a:p>
            <a:pPr>
              <a:buFont typeface="Wingdings" pitchFamily="2" charset="2"/>
              <a:buChar char="v"/>
            </a:pPr>
            <a:endParaRPr lang="en-US" dirty="0">
              <a:solidFill>
                <a:srgbClr val="FFFF00"/>
              </a:solidFill>
            </a:endParaRPr>
          </a:p>
          <a:p>
            <a:pPr>
              <a:buFont typeface="Wingdings" pitchFamily="2" charset="2"/>
              <a:buChar char="v"/>
            </a:pPr>
            <a:endParaRPr lang="en-US" sz="2400" dirty="0">
              <a:solidFill>
                <a:srgbClr val="FFFF00"/>
              </a:solidFill>
            </a:endParaRPr>
          </a:p>
          <a:p>
            <a:pPr>
              <a:buFont typeface="Wingdings" pitchFamily="2" charset="2"/>
              <a:buChar char="v"/>
            </a:pPr>
            <a:endParaRPr lang="en-US" sz="2400" dirty="0">
              <a:solidFill>
                <a:srgbClr val="FFFF00"/>
              </a:solidFill>
            </a:endParaRPr>
          </a:p>
          <a:p>
            <a:pPr algn="just">
              <a:buFont typeface="Wingdings" pitchFamily="2" charset="2"/>
              <a:buChar char="v"/>
            </a:pPr>
            <a:r>
              <a:rPr lang="en-US" sz="2000" dirty="0">
                <a:solidFill>
                  <a:srgbClr val="FFFF00"/>
                </a:solidFill>
              </a:rPr>
              <a:t>OEM recommended hardness of teeth should be 310 BHN – 320 BHN, </a:t>
            </a:r>
          </a:p>
          <a:p>
            <a:pPr algn="just">
              <a:buFont typeface="Wingdings" pitchFamily="2" charset="2"/>
              <a:buChar char="v"/>
            </a:pPr>
            <a:r>
              <a:rPr lang="en-US" sz="2000" dirty="0">
                <a:solidFill>
                  <a:srgbClr val="FFFF00"/>
                </a:solidFill>
              </a:rPr>
              <a:t>It is notice that hardness on teeth of all gears is not consistent.</a:t>
            </a:r>
          </a:p>
          <a:p>
            <a:pPr>
              <a:buNone/>
            </a:pPr>
            <a:endParaRPr lang="en-US" dirty="0"/>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13</a:t>
            </a:fld>
            <a:endParaRPr lang="en-US" dirty="0"/>
          </a:p>
        </p:txBody>
      </p:sp>
      <p:graphicFrame>
        <p:nvGraphicFramePr>
          <p:cNvPr id="5" name="Table 4"/>
          <p:cNvGraphicFramePr>
            <a:graphicFrameLocks noGrp="1"/>
          </p:cNvGraphicFramePr>
          <p:nvPr/>
        </p:nvGraphicFramePr>
        <p:xfrm>
          <a:off x="990600" y="3200400"/>
          <a:ext cx="7010400" cy="192024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195943">
                <a:tc rowSpan="2">
                  <a:txBody>
                    <a:bodyPr/>
                    <a:lstStyle/>
                    <a:p>
                      <a:pPr marL="0" marR="0" algn="ctr">
                        <a:spcBef>
                          <a:spcPts val="0"/>
                        </a:spcBef>
                        <a:spcAft>
                          <a:spcPts val="0"/>
                        </a:spcAft>
                      </a:pPr>
                      <a:r>
                        <a:rPr lang="en-US" sz="1800" dirty="0">
                          <a:latin typeface="Calibri"/>
                          <a:ea typeface="Calibri"/>
                          <a:cs typeface="Arial"/>
                        </a:rPr>
                        <a:t>Mill #</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Bull gear</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Pinion</a:t>
                      </a:r>
                    </a:p>
                  </a:txBody>
                  <a:tcPr marL="68580" marR="68580" marT="0" marB="0" anchor="ctr"/>
                </a:tc>
                <a:extLst>
                  <a:ext uri="{0D108BD9-81ED-4DB2-BD59-A6C34878D82A}">
                    <a16:rowId xmlns:a16="http://schemas.microsoft.com/office/drawing/2014/main" val="10000"/>
                  </a:ext>
                </a:extLst>
              </a:tr>
              <a:tr h="195943">
                <a:tc vMerge="1">
                  <a:txBody>
                    <a:bodyPr/>
                    <a:lstStyle/>
                    <a:p>
                      <a:endParaRPr lang="en-US"/>
                    </a:p>
                  </a:txBody>
                  <a:tcPr/>
                </a:tc>
                <a:tc>
                  <a:txBody>
                    <a:bodyPr/>
                    <a:lstStyle/>
                    <a:p>
                      <a:pPr marL="0" marR="0" algn="ctr">
                        <a:spcBef>
                          <a:spcPts val="0"/>
                        </a:spcBef>
                        <a:spcAft>
                          <a:spcPts val="0"/>
                        </a:spcAft>
                      </a:pPr>
                      <a:r>
                        <a:rPr lang="en-US" sz="1800" dirty="0">
                          <a:latin typeface="Calibri"/>
                          <a:ea typeface="Calibri"/>
                          <a:cs typeface="Arial"/>
                        </a:rPr>
                        <a:t>HB</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HB</a:t>
                      </a:r>
                    </a:p>
                  </a:txBody>
                  <a:tcPr marL="68580" marR="68580" marT="0" marB="0" anchor="ctr"/>
                </a:tc>
                <a:extLst>
                  <a:ext uri="{0D108BD9-81ED-4DB2-BD59-A6C34878D82A}">
                    <a16:rowId xmlns:a16="http://schemas.microsoft.com/office/drawing/2014/main" val="10001"/>
                  </a:ext>
                </a:extLst>
              </a:tr>
              <a:tr h="195943">
                <a:tc>
                  <a:txBody>
                    <a:bodyPr/>
                    <a:lstStyle/>
                    <a:p>
                      <a:pPr marL="0" marR="0" algn="ctr">
                        <a:spcBef>
                          <a:spcPts val="0"/>
                        </a:spcBef>
                        <a:spcAft>
                          <a:spcPts val="0"/>
                        </a:spcAft>
                      </a:pPr>
                      <a:r>
                        <a:rPr lang="en-US" sz="1800" dirty="0">
                          <a:latin typeface="Calibri"/>
                          <a:ea typeface="Calibri"/>
                          <a:cs typeface="Arial"/>
                        </a:rPr>
                        <a:t>1</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280</a:t>
                      </a:r>
                    </a:p>
                  </a:txBody>
                  <a:tcPr marL="68580" marR="68580" marT="0" marB="0" anchor="ctr"/>
                </a:tc>
                <a:tc>
                  <a:txBody>
                    <a:bodyPr/>
                    <a:lstStyle/>
                    <a:p>
                      <a:pPr marL="0" marR="0" algn="ctr">
                        <a:spcBef>
                          <a:spcPts val="0"/>
                        </a:spcBef>
                        <a:spcAft>
                          <a:spcPts val="0"/>
                        </a:spcAft>
                      </a:pPr>
                      <a:r>
                        <a:rPr lang="en-US" sz="1800">
                          <a:latin typeface="Calibri"/>
                          <a:ea typeface="Calibri"/>
                          <a:cs typeface="Arial"/>
                        </a:rPr>
                        <a:t>310</a:t>
                      </a:r>
                    </a:p>
                  </a:txBody>
                  <a:tcPr marL="68580" marR="68580" marT="0" marB="0" anchor="ctr"/>
                </a:tc>
                <a:extLst>
                  <a:ext uri="{0D108BD9-81ED-4DB2-BD59-A6C34878D82A}">
                    <a16:rowId xmlns:a16="http://schemas.microsoft.com/office/drawing/2014/main" val="10002"/>
                  </a:ext>
                </a:extLst>
              </a:tr>
              <a:tr h="195943">
                <a:tc>
                  <a:txBody>
                    <a:bodyPr/>
                    <a:lstStyle/>
                    <a:p>
                      <a:pPr marL="0" marR="0" algn="ctr">
                        <a:spcBef>
                          <a:spcPts val="0"/>
                        </a:spcBef>
                        <a:spcAft>
                          <a:spcPts val="0"/>
                        </a:spcAft>
                      </a:pPr>
                      <a:r>
                        <a:rPr lang="en-US" sz="1800" dirty="0">
                          <a:latin typeface="Calibri"/>
                          <a:ea typeface="Calibri"/>
                          <a:cs typeface="Arial"/>
                        </a:rPr>
                        <a:t>2</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240</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290</a:t>
                      </a:r>
                    </a:p>
                  </a:txBody>
                  <a:tcPr marL="68580" marR="68580" marT="0" marB="0" anchor="ctr"/>
                </a:tc>
                <a:extLst>
                  <a:ext uri="{0D108BD9-81ED-4DB2-BD59-A6C34878D82A}">
                    <a16:rowId xmlns:a16="http://schemas.microsoft.com/office/drawing/2014/main" val="10003"/>
                  </a:ext>
                </a:extLst>
              </a:tr>
              <a:tr h="195943">
                <a:tc>
                  <a:txBody>
                    <a:bodyPr/>
                    <a:lstStyle/>
                    <a:p>
                      <a:pPr marL="0" marR="0" algn="ctr">
                        <a:spcBef>
                          <a:spcPts val="0"/>
                        </a:spcBef>
                        <a:spcAft>
                          <a:spcPts val="0"/>
                        </a:spcAft>
                      </a:pPr>
                      <a:r>
                        <a:rPr lang="en-US" sz="1800" dirty="0">
                          <a:latin typeface="Calibri"/>
                          <a:ea typeface="Calibri"/>
                          <a:cs typeface="Arial"/>
                        </a:rPr>
                        <a:t>3</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260</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300</a:t>
                      </a:r>
                    </a:p>
                  </a:txBody>
                  <a:tcPr marL="68580" marR="68580" marT="0" marB="0" anchor="ctr"/>
                </a:tc>
                <a:extLst>
                  <a:ext uri="{0D108BD9-81ED-4DB2-BD59-A6C34878D82A}">
                    <a16:rowId xmlns:a16="http://schemas.microsoft.com/office/drawing/2014/main" val="10004"/>
                  </a:ext>
                </a:extLst>
              </a:tr>
              <a:tr h="195943">
                <a:tc>
                  <a:txBody>
                    <a:bodyPr/>
                    <a:lstStyle/>
                    <a:p>
                      <a:pPr marL="0" marR="0" algn="ctr">
                        <a:spcBef>
                          <a:spcPts val="0"/>
                        </a:spcBef>
                        <a:spcAft>
                          <a:spcPts val="0"/>
                        </a:spcAft>
                      </a:pPr>
                      <a:r>
                        <a:rPr lang="en-US" sz="1800" dirty="0">
                          <a:latin typeface="Calibri"/>
                          <a:ea typeface="Calibri"/>
                          <a:cs typeface="Arial"/>
                        </a:rPr>
                        <a:t>4</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250</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330</a:t>
                      </a:r>
                    </a:p>
                  </a:txBody>
                  <a:tcPr marL="68580" marR="68580" marT="0" marB="0" anchor="ctr"/>
                </a:tc>
                <a:extLst>
                  <a:ext uri="{0D108BD9-81ED-4DB2-BD59-A6C34878D82A}">
                    <a16:rowId xmlns:a16="http://schemas.microsoft.com/office/drawing/2014/main" val="10005"/>
                  </a:ext>
                </a:extLst>
              </a:tr>
              <a:tr h="195943">
                <a:tc>
                  <a:txBody>
                    <a:bodyPr/>
                    <a:lstStyle/>
                    <a:p>
                      <a:pPr marL="0" marR="0" algn="ctr">
                        <a:spcBef>
                          <a:spcPts val="0"/>
                        </a:spcBef>
                        <a:spcAft>
                          <a:spcPts val="0"/>
                        </a:spcAft>
                      </a:pPr>
                      <a:r>
                        <a:rPr lang="en-US" sz="1800" dirty="0">
                          <a:latin typeface="Calibri"/>
                          <a:ea typeface="Calibri"/>
                          <a:cs typeface="Arial"/>
                        </a:rPr>
                        <a:t>5</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250</a:t>
                      </a:r>
                    </a:p>
                  </a:txBody>
                  <a:tcPr marL="68580" marR="68580" marT="0" marB="0" anchor="ctr"/>
                </a:tc>
                <a:tc>
                  <a:txBody>
                    <a:bodyPr/>
                    <a:lstStyle/>
                    <a:p>
                      <a:pPr marL="0" marR="0" algn="ctr">
                        <a:spcBef>
                          <a:spcPts val="0"/>
                        </a:spcBef>
                        <a:spcAft>
                          <a:spcPts val="0"/>
                        </a:spcAft>
                      </a:pPr>
                      <a:r>
                        <a:rPr lang="en-US" sz="1800" dirty="0">
                          <a:latin typeface="Calibri"/>
                          <a:ea typeface="Calibri"/>
                          <a:cs typeface="Arial"/>
                        </a:rPr>
                        <a:t>330</a:t>
                      </a: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743712"/>
          </a:xfrm>
        </p:spPr>
        <p:txBody>
          <a:bodyPr>
            <a:noAutofit/>
          </a:bodyPr>
          <a:lstStyle/>
          <a:p>
            <a:pPr algn="ctr"/>
            <a:r>
              <a:rPr lang="en-US" sz="3400" b="1" dirty="0">
                <a:solidFill>
                  <a:srgbClr val="FF0000"/>
                </a:solidFill>
              </a:rPr>
              <a:t>Step3: Identify Possible Causes/factors (Cont…) </a:t>
            </a:r>
          </a:p>
        </p:txBody>
      </p:sp>
      <p:sp>
        <p:nvSpPr>
          <p:cNvPr id="3" name="Content Placeholder 2"/>
          <p:cNvSpPr>
            <a:spLocks noGrp="1"/>
          </p:cNvSpPr>
          <p:nvPr>
            <p:ph idx="1"/>
          </p:nvPr>
        </p:nvSpPr>
        <p:spPr>
          <a:xfrm>
            <a:off x="381000" y="1143000"/>
            <a:ext cx="5867400" cy="5029200"/>
          </a:xfrm>
        </p:spPr>
        <p:txBody>
          <a:bodyPr>
            <a:normAutofit fontScale="92500"/>
          </a:bodyPr>
          <a:lstStyle/>
          <a:p>
            <a:pPr algn="just">
              <a:lnSpc>
                <a:spcPct val="150000"/>
              </a:lnSpc>
              <a:buFont typeface="Wingdings" pitchFamily="2" charset="2"/>
              <a:buChar char="v"/>
            </a:pPr>
            <a:r>
              <a:rPr lang="en-US" sz="1800" dirty="0">
                <a:solidFill>
                  <a:srgbClr val="FFFF00"/>
                </a:solidFill>
              </a:rPr>
              <a:t>Die penetrate or liquid penetrate testing is used to detect the presence of surface cracks in gears. </a:t>
            </a:r>
          </a:p>
          <a:p>
            <a:pPr algn="just">
              <a:lnSpc>
                <a:spcPct val="150000"/>
              </a:lnSpc>
              <a:buFont typeface="Wingdings" pitchFamily="2" charset="2"/>
              <a:buChar char="v"/>
            </a:pPr>
            <a:r>
              <a:rPr lang="en-US" sz="1800" dirty="0">
                <a:solidFill>
                  <a:srgbClr val="FFFF00"/>
                </a:solidFill>
              </a:rPr>
              <a:t>The penetrate kit basically consist of three chemicals in pressurized cans namely Cleaner, Penetrate and Developer. </a:t>
            </a:r>
          </a:p>
          <a:p>
            <a:pPr algn="just">
              <a:lnSpc>
                <a:spcPct val="150000"/>
              </a:lnSpc>
              <a:buFont typeface="Wingdings" pitchFamily="2" charset="2"/>
              <a:buChar char="v"/>
            </a:pPr>
            <a:r>
              <a:rPr lang="en-US" sz="1800" dirty="0">
                <a:solidFill>
                  <a:srgbClr val="FFFF00"/>
                </a:solidFill>
              </a:rPr>
              <a:t>Very easy procedure to perform DPT, first clean the surface of cracked gear teeth second sprayed the penetrate liquid on cracked gear teeth remove extra penetrate liquid and last apply developer to the crack teeth surface, after that the crack on gear teeth will be visible.</a:t>
            </a:r>
          </a:p>
          <a:p>
            <a:pPr algn="just">
              <a:lnSpc>
                <a:spcPct val="150000"/>
              </a:lnSpc>
              <a:buFont typeface="Wingdings" pitchFamily="2" charset="2"/>
              <a:buChar char="v"/>
            </a:pPr>
            <a:r>
              <a:rPr lang="en-US" sz="1800" dirty="0">
                <a:solidFill>
                  <a:srgbClr val="FFFF00"/>
                </a:solidFill>
              </a:rPr>
              <a:t> On MSM site DIP test performed as shown in picture various major and minor cracks observed on pinion gears. </a:t>
            </a:r>
          </a:p>
          <a:p>
            <a:pPr algn="just">
              <a:lnSpc>
                <a:spcPct val="150000"/>
              </a:lnSpc>
            </a:pPr>
            <a:endParaRPr lang="en-US" sz="1800" dirty="0"/>
          </a:p>
        </p:txBody>
      </p:sp>
      <p:sp>
        <p:nvSpPr>
          <p:cNvPr id="4" name="Slide Number Placeholder 3"/>
          <p:cNvSpPr>
            <a:spLocks noGrp="1"/>
          </p:cNvSpPr>
          <p:nvPr>
            <p:ph type="sldNum" sz="quarter" idx="12"/>
          </p:nvPr>
        </p:nvSpPr>
        <p:spPr/>
        <p:txBody>
          <a:bodyPr/>
          <a:lstStyle/>
          <a:p>
            <a:fld id="{D3789250-F962-47D2-923B-CE45E7848061}" type="slidenum">
              <a:rPr lang="en-US" smtClean="0"/>
              <a:pPr/>
              <a:t>14</a:t>
            </a:fld>
            <a:endParaRPr lang="en-US" dirty="0"/>
          </a:p>
        </p:txBody>
      </p:sp>
      <p:pic>
        <p:nvPicPr>
          <p:cNvPr id="2055" name="Picture 7" descr="C:\Users\Kashif\Desktop\pics\IMG-20220729-WA0010.jpg"/>
          <p:cNvPicPr>
            <a:picLocks noChangeAspect="1" noChangeArrowheads="1"/>
          </p:cNvPicPr>
          <p:nvPr/>
        </p:nvPicPr>
        <p:blipFill>
          <a:blip r:embed="rId2"/>
          <a:srcRect/>
          <a:stretch>
            <a:fillRect/>
          </a:stretch>
        </p:blipFill>
        <p:spPr bwMode="auto">
          <a:xfrm>
            <a:off x="6477000" y="1447800"/>
            <a:ext cx="2127740" cy="4572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pPr algn="ctr"/>
            <a:r>
              <a:rPr lang="en-US" sz="4000" b="1" dirty="0">
                <a:solidFill>
                  <a:srgbClr val="FF0000"/>
                </a:solidFill>
              </a:rPr>
              <a:t>Step4: Define the Root Cause</a:t>
            </a:r>
          </a:p>
        </p:txBody>
      </p:sp>
      <p:sp>
        <p:nvSpPr>
          <p:cNvPr id="3" name="Content Placeholder 2"/>
          <p:cNvSpPr>
            <a:spLocks noGrp="1"/>
          </p:cNvSpPr>
          <p:nvPr>
            <p:ph idx="1"/>
          </p:nvPr>
        </p:nvSpPr>
        <p:spPr>
          <a:xfrm>
            <a:off x="457200" y="1371600"/>
            <a:ext cx="8229600" cy="5029200"/>
          </a:xfrm>
        </p:spPr>
        <p:txBody>
          <a:bodyPr>
            <a:normAutofit lnSpcReduction="10000"/>
          </a:bodyPr>
          <a:lstStyle/>
          <a:p>
            <a:pPr algn="just">
              <a:lnSpc>
                <a:spcPct val="150000"/>
              </a:lnSpc>
              <a:buFont typeface="Wingdings" pitchFamily="2" charset="2"/>
              <a:buChar char="v"/>
            </a:pPr>
            <a:r>
              <a:rPr lang="en-US" sz="2400" dirty="0">
                <a:solidFill>
                  <a:srgbClr val="FFFF00"/>
                </a:solidFill>
              </a:rPr>
              <a:t>Various causes of low speed gear (Bull gear and pinion) failure observed</a:t>
            </a:r>
          </a:p>
          <a:p>
            <a:pPr algn="just">
              <a:lnSpc>
                <a:spcPct val="150000"/>
              </a:lnSpc>
              <a:buFont typeface="Wingdings" pitchFamily="2" charset="2"/>
              <a:buChar char="v"/>
            </a:pPr>
            <a:r>
              <a:rPr lang="en-US" sz="2400" dirty="0">
                <a:solidFill>
                  <a:srgbClr val="FFFF00"/>
                </a:solidFill>
              </a:rPr>
              <a:t>Before installation on place observed pin holes on the pinion and bull gear teeth</a:t>
            </a:r>
          </a:p>
          <a:p>
            <a:pPr algn="just">
              <a:lnSpc>
                <a:spcPct val="150000"/>
              </a:lnSpc>
              <a:buFont typeface="Wingdings" pitchFamily="2" charset="2"/>
              <a:buChar char="v"/>
            </a:pPr>
            <a:r>
              <a:rPr lang="en-US" sz="2400" dirty="0">
                <a:solidFill>
                  <a:srgbClr val="FFFF00"/>
                </a:solidFill>
              </a:rPr>
              <a:t>Mismatching (uneven backlash) in teeth’s of gears observed at time of installation</a:t>
            </a:r>
          </a:p>
          <a:p>
            <a:pPr algn="just">
              <a:lnSpc>
                <a:spcPct val="150000"/>
              </a:lnSpc>
              <a:buFont typeface="Wingdings" pitchFamily="2" charset="2"/>
              <a:buChar char="v"/>
            </a:pPr>
            <a:r>
              <a:rPr lang="en-US" sz="2400" dirty="0">
                <a:solidFill>
                  <a:srgbClr val="FFFF00"/>
                </a:solidFill>
              </a:rPr>
              <a:t>Variation in hardness of teeth surface</a:t>
            </a:r>
          </a:p>
          <a:p>
            <a:pPr algn="just">
              <a:lnSpc>
                <a:spcPct val="150000"/>
              </a:lnSpc>
              <a:buFont typeface="Wingdings" pitchFamily="2" charset="2"/>
              <a:buChar char="v"/>
            </a:pPr>
            <a:r>
              <a:rPr lang="en-US" sz="2400" dirty="0">
                <a:solidFill>
                  <a:srgbClr val="FFFF00"/>
                </a:solidFill>
              </a:rPr>
              <a:t>Sudden high impact load from mill side due to un-even lift of mills</a:t>
            </a:r>
          </a:p>
        </p:txBody>
      </p:sp>
      <p:sp>
        <p:nvSpPr>
          <p:cNvPr id="4" name="Slide Number Placeholder 3"/>
          <p:cNvSpPr>
            <a:spLocks noGrp="1"/>
          </p:cNvSpPr>
          <p:nvPr>
            <p:ph type="sldNum" sz="quarter" idx="12"/>
          </p:nvPr>
        </p:nvSpPr>
        <p:spPr/>
        <p:txBody>
          <a:bodyPr/>
          <a:lstStyle/>
          <a:p>
            <a:fld id="{D3789250-F962-47D2-923B-CE45E7848061}"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a:solidFill>
                  <a:srgbClr val="FF0000"/>
                </a:solidFill>
              </a:rPr>
              <a:t>Step5: recommended and implement solution</a:t>
            </a:r>
          </a:p>
        </p:txBody>
      </p:sp>
      <p:sp>
        <p:nvSpPr>
          <p:cNvPr id="3" name="Content Placeholder 2"/>
          <p:cNvSpPr>
            <a:spLocks noGrp="1"/>
          </p:cNvSpPr>
          <p:nvPr>
            <p:ph idx="1"/>
          </p:nvPr>
        </p:nvSpPr>
        <p:spPr>
          <a:xfrm>
            <a:off x="381000" y="1219200"/>
            <a:ext cx="8534400" cy="4906963"/>
          </a:xfrm>
        </p:spPr>
        <p:txBody>
          <a:bodyPr>
            <a:noAutofit/>
          </a:bodyPr>
          <a:lstStyle/>
          <a:p>
            <a:pPr algn="just">
              <a:lnSpc>
                <a:spcPct val="150000"/>
              </a:lnSpc>
              <a:buFont typeface="Wingdings" pitchFamily="2" charset="2"/>
              <a:buChar char="v"/>
            </a:pPr>
            <a:r>
              <a:rPr lang="en-US" sz="2100" dirty="0">
                <a:solidFill>
                  <a:srgbClr val="FFFF00"/>
                </a:solidFill>
              </a:rPr>
              <a:t>A Local Vendor and MSM team jointly recommended to avoid Gear Failure </a:t>
            </a:r>
          </a:p>
          <a:p>
            <a:pPr lvl="0" algn="just">
              <a:lnSpc>
                <a:spcPct val="150000"/>
              </a:lnSpc>
              <a:buFont typeface="Wingdings" pitchFamily="2" charset="2"/>
              <a:buChar char="v"/>
            </a:pPr>
            <a:r>
              <a:rPr lang="en-US" sz="2100" dirty="0">
                <a:solidFill>
                  <a:srgbClr val="FFFF00"/>
                </a:solidFill>
              </a:rPr>
              <a:t>To re-cut teeth profile of all Bull Gears with standard 20 module Hob cutter for uniform thickness, profile and smooth surface to avoid uneven contact and backlash of Gear teeth.</a:t>
            </a:r>
          </a:p>
          <a:p>
            <a:pPr lvl="0" algn="just">
              <a:lnSpc>
                <a:spcPct val="150000"/>
              </a:lnSpc>
              <a:buFont typeface="Wingdings" pitchFamily="2" charset="2"/>
              <a:buChar char="v"/>
            </a:pPr>
            <a:r>
              <a:rPr lang="en-US" sz="2100" dirty="0">
                <a:solidFill>
                  <a:srgbClr val="FFFF00"/>
                </a:solidFill>
              </a:rPr>
              <a:t>To install Multi misalignment coupling (Rope Coupling) instead of conventional Tail bar and coupling arrangement to avoid axial loads and high impact load from mill side. </a:t>
            </a:r>
          </a:p>
          <a:p>
            <a:pPr lvl="0" algn="just">
              <a:lnSpc>
                <a:spcPct val="150000"/>
              </a:lnSpc>
              <a:buFont typeface="Wingdings" pitchFamily="2" charset="2"/>
              <a:buChar char="v"/>
            </a:pPr>
            <a:r>
              <a:rPr lang="en-US" sz="2100" dirty="0">
                <a:solidFill>
                  <a:srgbClr val="FFFF00"/>
                </a:solidFill>
              </a:rPr>
              <a:t>Replace lubrication oil of all gears avoid pitting on gears due to abrasive particles and higher viscosity lubricant recommended. </a:t>
            </a:r>
          </a:p>
          <a:p>
            <a:pPr algn="just">
              <a:lnSpc>
                <a:spcPct val="150000"/>
              </a:lnSpc>
            </a:pPr>
            <a:endParaRPr lang="en-US" sz="2100" dirty="0"/>
          </a:p>
        </p:txBody>
      </p:sp>
      <p:sp>
        <p:nvSpPr>
          <p:cNvPr id="4" name="Slide Number Placeholder 3"/>
          <p:cNvSpPr>
            <a:spLocks noGrp="1"/>
          </p:cNvSpPr>
          <p:nvPr>
            <p:ph type="sldNum" sz="quarter" idx="12"/>
          </p:nvPr>
        </p:nvSpPr>
        <p:spPr/>
        <p:txBody>
          <a:bodyPr/>
          <a:lstStyle/>
          <a:p>
            <a:fld id="{D3789250-F962-47D2-923B-CE45E7848061}"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62000"/>
          </a:xfrm>
        </p:spPr>
        <p:txBody>
          <a:bodyPr>
            <a:normAutofit/>
          </a:bodyPr>
          <a:lstStyle/>
          <a:p>
            <a:pPr algn="ctr"/>
            <a:r>
              <a:rPr lang="en-US" sz="4000" dirty="0">
                <a:solidFill>
                  <a:srgbClr val="FF0000"/>
                </a:solidFill>
              </a:rPr>
              <a:t>Conclusion </a:t>
            </a:r>
          </a:p>
        </p:txBody>
      </p:sp>
      <p:sp>
        <p:nvSpPr>
          <p:cNvPr id="3" name="Content Placeholder 2"/>
          <p:cNvSpPr>
            <a:spLocks noGrp="1"/>
          </p:cNvSpPr>
          <p:nvPr>
            <p:ph idx="1"/>
          </p:nvPr>
        </p:nvSpPr>
        <p:spPr>
          <a:xfrm>
            <a:off x="457200" y="1600200"/>
            <a:ext cx="8305800" cy="4724400"/>
          </a:xfrm>
        </p:spPr>
        <p:txBody>
          <a:bodyPr>
            <a:normAutofit/>
          </a:bodyPr>
          <a:lstStyle/>
          <a:p>
            <a:pPr lvl="0" algn="just">
              <a:lnSpc>
                <a:spcPct val="150000"/>
              </a:lnSpc>
              <a:buFont typeface="Wingdings" pitchFamily="2" charset="2"/>
              <a:buChar char="v"/>
            </a:pPr>
            <a:r>
              <a:rPr lang="en-US" sz="2200" dirty="0">
                <a:solidFill>
                  <a:srgbClr val="FFFF00"/>
                </a:solidFill>
              </a:rPr>
              <a:t>Root cause analysis in basic need of process organization to improve process cycle time.</a:t>
            </a:r>
          </a:p>
          <a:p>
            <a:pPr lvl="0" algn="just">
              <a:lnSpc>
                <a:spcPct val="150000"/>
              </a:lnSpc>
              <a:buFont typeface="Wingdings" pitchFamily="2" charset="2"/>
              <a:buChar char="v"/>
            </a:pPr>
            <a:r>
              <a:rPr lang="en-US" sz="2200" dirty="0">
                <a:solidFill>
                  <a:srgbClr val="FFFF00"/>
                </a:solidFill>
              </a:rPr>
              <a:t>Double helical gears as compare single gear are complex in gear alignment ,teeth contacts and more chance of gear failure. </a:t>
            </a:r>
          </a:p>
          <a:p>
            <a:pPr lvl="0" algn="just">
              <a:lnSpc>
                <a:spcPct val="150000"/>
              </a:lnSpc>
              <a:buFont typeface="Wingdings" pitchFamily="2" charset="2"/>
              <a:buChar char="v"/>
            </a:pPr>
            <a:r>
              <a:rPr lang="en-US" sz="2200" dirty="0">
                <a:solidFill>
                  <a:srgbClr val="FFFF00"/>
                </a:solidFill>
              </a:rPr>
              <a:t>RCA help in deep understanding of problem for better solution. </a:t>
            </a:r>
          </a:p>
          <a:p>
            <a:pPr algn="just">
              <a:buNone/>
            </a:pPr>
            <a:endParaRPr lang="en-US" sz="2200" dirty="0">
              <a:solidFill>
                <a:srgbClr val="FFFF00"/>
              </a:solidFill>
            </a:endParaRPr>
          </a:p>
          <a:p>
            <a:pPr algn="just"/>
            <a:endParaRPr lang="en-US" sz="2200" dirty="0"/>
          </a:p>
        </p:txBody>
      </p:sp>
      <p:sp>
        <p:nvSpPr>
          <p:cNvPr id="4" name="Slide Number Placeholder 3"/>
          <p:cNvSpPr>
            <a:spLocks noGrp="1"/>
          </p:cNvSpPr>
          <p:nvPr>
            <p:ph type="sldNum" sz="quarter" idx="12"/>
          </p:nvPr>
        </p:nvSpPr>
        <p:spPr/>
        <p:txBody>
          <a:bodyPr/>
          <a:lstStyle/>
          <a:p>
            <a:fld id="{D3789250-F962-47D2-923B-CE45E7848061}"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789250-F962-47D2-923B-CE45E7848061}" type="slidenum">
              <a:rPr lang="en-US" smtClean="0"/>
              <a:pPr/>
              <a:t>18</a:t>
            </a:fld>
            <a:endParaRPr lang="en-US" dirty="0"/>
          </a:p>
        </p:txBody>
      </p:sp>
      <p:sp>
        <p:nvSpPr>
          <p:cNvPr id="5" name="Rectangle 4"/>
          <p:cNvSpPr/>
          <p:nvPr/>
        </p:nvSpPr>
        <p:spPr>
          <a:xfrm>
            <a:off x="1447800" y="2209800"/>
            <a:ext cx="6248400"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a:ln w="11430"/>
                <a:solidFill>
                  <a:srgbClr val="FF0000"/>
                </a:solidFill>
                <a:effectLst>
                  <a:outerShdw blurRad="50800" dist="39000" dir="5460000" algn="tl">
                    <a:srgbClr val="000000">
                      <a:alpha val="38000"/>
                    </a:srgbClr>
                  </a:outerShdw>
                </a:effectLst>
                <a:latin typeface="Monotype Corsiva" pitchFamily="66" charset="0"/>
              </a:rPr>
              <a:t>Thank</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en-US" sz="11500" b="1" dirty="0">
                <a:ln w="11430"/>
                <a:solidFill>
                  <a:srgbClr val="FF0000"/>
                </a:solidFill>
                <a:effectLst>
                  <a:outerShdw blurRad="50800" dist="39000" dir="5460000" algn="tl">
                    <a:srgbClr val="000000">
                      <a:alpha val="38000"/>
                    </a:srgbClr>
                  </a:outerShdw>
                </a:effectLst>
                <a:latin typeface="Monotype Corsiva" pitchFamily="66" charset="0"/>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1"/>
            <a:ext cx="7772400" cy="762000"/>
          </a:xfrm>
        </p:spPr>
        <p:txBody>
          <a:bodyPr>
            <a:noAutofit/>
          </a:bodyPr>
          <a:lstStyle/>
          <a:p>
            <a:pPr algn="ctr" rtl="1"/>
            <a:r>
              <a:rPr lang="en-US" sz="5400" b="1" dirty="0">
                <a:solidFill>
                  <a:srgbClr val="FF0000"/>
                </a:solidFill>
                <a:latin typeface="Jameel Noori Nastaleeq" pitchFamily="2" charset="-78"/>
                <a:cs typeface="Jameel Noori Nastaleeq" pitchFamily="2" charset="-78"/>
              </a:rPr>
              <a:t>INTRODUCTION </a:t>
            </a:r>
          </a:p>
        </p:txBody>
      </p:sp>
      <p:sp>
        <p:nvSpPr>
          <p:cNvPr id="4" name="Subtitle 3"/>
          <p:cNvSpPr>
            <a:spLocks noGrp="1"/>
          </p:cNvSpPr>
          <p:nvPr>
            <p:ph type="subTitle" idx="1"/>
          </p:nvPr>
        </p:nvSpPr>
        <p:spPr>
          <a:xfrm>
            <a:off x="533400" y="1524000"/>
            <a:ext cx="8229600" cy="4648200"/>
          </a:xfrm>
        </p:spPr>
        <p:txBody>
          <a:bodyPr>
            <a:normAutofit lnSpcReduction="10000"/>
          </a:bodyPr>
          <a:lstStyle/>
          <a:p>
            <a:pPr marL="514350" indent="-514350" algn="just">
              <a:lnSpc>
                <a:spcPct val="150000"/>
              </a:lnSpc>
              <a:buFont typeface="Wingdings" pitchFamily="2" charset="2"/>
              <a:buChar char="v"/>
            </a:pPr>
            <a:r>
              <a:rPr lang="en-US" sz="2400" dirty="0">
                <a:solidFill>
                  <a:srgbClr val="FFFF00"/>
                </a:solidFill>
              </a:rPr>
              <a:t>Steady and smooth operation of process is a big achievement to enhance overall profit of organization; </a:t>
            </a:r>
          </a:p>
          <a:p>
            <a:pPr marL="514350" indent="-514350" algn="just">
              <a:lnSpc>
                <a:spcPct val="150000"/>
              </a:lnSpc>
              <a:buFont typeface="Wingdings" pitchFamily="2" charset="2"/>
              <a:buChar char="v"/>
            </a:pPr>
            <a:r>
              <a:rPr lang="en-US" sz="2400" dirty="0">
                <a:solidFill>
                  <a:srgbClr val="FFFF00"/>
                </a:solidFill>
              </a:rPr>
              <a:t>To break the continuity of process due to deterioration of Equipment suffered the overall profitability. </a:t>
            </a:r>
          </a:p>
          <a:p>
            <a:pPr marL="514350" indent="-514350" algn="just">
              <a:lnSpc>
                <a:spcPct val="150000"/>
              </a:lnSpc>
              <a:buFont typeface="Wingdings" pitchFamily="2" charset="2"/>
              <a:buChar char="v"/>
            </a:pPr>
            <a:r>
              <a:rPr lang="en-US" sz="2400" dirty="0">
                <a:solidFill>
                  <a:srgbClr val="FFFF00"/>
                </a:solidFill>
              </a:rPr>
              <a:t>This deterioration of equipment happened due to without discovering and to root out cause of equipment failure</a:t>
            </a:r>
          </a:p>
          <a:p>
            <a:pPr marL="514350" indent="-514350" algn="just">
              <a:lnSpc>
                <a:spcPct val="150000"/>
              </a:lnSpc>
              <a:buFont typeface="Wingdings" pitchFamily="2" charset="2"/>
              <a:buChar char="v"/>
            </a:pPr>
            <a:r>
              <a:rPr lang="en-US" sz="2400" dirty="0">
                <a:solidFill>
                  <a:srgbClr val="FFFF00"/>
                </a:solidFill>
              </a:rPr>
              <a:t>It is essential to find out RCA of equipment failure to build steady &amp; smooth operation of process.</a:t>
            </a:r>
          </a:p>
          <a:p>
            <a:pPr marL="514350" indent="-514350" algn="just">
              <a:lnSpc>
                <a:spcPct val="150000"/>
              </a:lnSpc>
              <a:buFont typeface="Arial" pitchFamily="34" charset="0"/>
              <a:buChar char="•"/>
            </a:pPr>
            <a:endParaRPr lang="en-US" sz="2400" dirty="0">
              <a:solidFill>
                <a:srgbClr val="49B753"/>
              </a:solidFill>
            </a:endParaRPr>
          </a:p>
          <a:p>
            <a:pPr marL="514350" indent="-514350" algn="just">
              <a:lnSpc>
                <a:spcPct val="150000"/>
              </a:lnSpc>
              <a:buFont typeface="Arial" pitchFamily="34" charset="0"/>
              <a:buChar char="•"/>
            </a:pPr>
            <a:endParaRPr lang="en-US" sz="2400" dirty="0">
              <a:solidFill>
                <a:schemeClr val="tx1"/>
              </a:solidFill>
            </a:endParaRPr>
          </a:p>
          <a:p>
            <a:pPr marL="514350" indent="-514350" algn="just">
              <a:lnSpc>
                <a:spcPct val="150000"/>
              </a:lnSpc>
              <a:buFont typeface="Arial" pitchFamily="34" charset="0"/>
              <a:buChar char="•"/>
            </a:pPr>
            <a:endParaRPr lang="en-US" sz="2400" dirty="0">
              <a:solidFill>
                <a:schemeClr val="tx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012825"/>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514350" indent="-514350" algn="ctr"/>
            <a:r>
              <a:rPr lang="en-US" sz="4400" dirty="0">
                <a:solidFill>
                  <a:srgbClr val="FF0000"/>
                </a:solidFill>
              </a:rPr>
              <a:t>Root Cause Analysis (RCA) </a:t>
            </a:r>
          </a:p>
        </p:txBody>
      </p:sp>
      <p:sp>
        <p:nvSpPr>
          <p:cNvPr id="3" name="Subtitle 2"/>
          <p:cNvSpPr>
            <a:spLocks noGrp="1"/>
          </p:cNvSpPr>
          <p:nvPr>
            <p:ph type="subTitle" idx="1"/>
          </p:nvPr>
        </p:nvSpPr>
        <p:spPr>
          <a:xfrm>
            <a:off x="381000" y="1600200"/>
            <a:ext cx="8305800" cy="4648200"/>
          </a:xfrm>
        </p:spPr>
        <p:txBody>
          <a:bodyPr>
            <a:noAutofit/>
          </a:bodyPr>
          <a:lstStyle/>
          <a:p>
            <a:pPr marL="514350" indent="-514350" algn="just">
              <a:lnSpc>
                <a:spcPct val="150000"/>
              </a:lnSpc>
              <a:buFont typeface="Wingdings" pitchFamily="2" charset="2"/>
              <a:buChar char="v"/>
            </a:pPr>
            <a:r>
              <a:rPr lang="en-US" sz="2400" dirty="0">
                <a:solidFill>
                  <a:srgbClr val="FFFF00"/>
                </a:solidFill>
              </a:rPr>
              <a:t>RCA is a technical and operational tool to analyse, detect and formally establish of failures.</a:t>
            </a:r>
          </a:p>
          <a:p>
            <a:pPr marL="514350" indent="-514350" algn="just">
              <a:lnSpc>
                <a:spcPct val="150000"/>
              </a:lnSpc>
              <a:buFont typeface="Wingdings" pitchFamily="2" charset="2"/>
              <a:buChar char="v"/>
            </a:pPr>
            <a:r>
              <a:rPr lang="en-US" sz="2400" dirty="0">
                <a:solidFill>
                  <a:srgbClr val="FFFF00"/>
                </a:solidFill>
              </a:rPr>
              <a:t>RCA plays an important role in any organization to improve process cycle time. </a:t>
            </a:r>
          </a:p>
          <a:p>
            <a:pPr marL="514350" indent="-514350" algn="just">
              <a:lnSpc>
                <a:spcPct val="150000"/>
              </a:lnSpc>
              <a:buFont typeface="Wingdings" pitchFamily="2" charset="2"/>
              <a:buChar char="v"/>
            </a:pPr>
            <a:r>
              <a:rPr lang="en-US" sz="2400" dirty="0">
                <a:solidFill>
                  <a:srgbClr val="FFFF00"/>
                </a:solidFill>
              </a:rPr>
              <a:t>The purpose of any RCA is to find effective solutions to problem such that they do not reoccur. </a:t>
            </a:r>
            <a:endParaRPr lang="en-US" sz="2400" dirty="0">
              <a:solidFill>
                <a:srgbClr val="FFFF00"/>
              </a:solidFill>
              <a:latin typeface="Jameel Noori Nastaleeq" pitchFamily="2" charset="-78"/>
              <a:cs typeface="Jameel Noori Nastaleeq" pitchFamily="2" charset="-78"/>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sz="4400" b="1" dirty="0">
                <a:solidFill>
                  <a:srgbClr val="FF0000"/>
                </a:solidFill>
                <a:effectLst>
                  <a:outerShdw blurRad="38100" dist="25400" dir="5400000" algn="tl" rotWithShape="0">
                    <a:srgbClr val="000000">
                      <a:alpha val="43000"/>
                    </a:srgbClr>
                  </a:outerShdw>
                </a:effectLst>
              </a:rPr>
              <a:t>Procedure to do RCA </a:t>
            </a:r>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4</a:t>
            </a:fld>
            <a:endParaRPr lang="en-US" dirty="0"/>
          </a:p>
        </p:txBody>
      </p:sp>
      <p:grpSp>
        <p:nvGrpSpPr>
          <p:cNvPr id="7" name="Group 6"/>
          <p:cNvGrpSpPr/>
          <p:nvPr/>
        </p:nvGrpSpPr>
        <p:grpSpPr>
          <a:xfrm>
            <a:off x="533400" y="1371600"/>
            <a:ext cx="7772400" cy="4800600"/>
            <a:chOff x="914400" y="533400"/>
            <a:chExt cx="6858000" cy="5334000"/>
          </a:xfrm>
        </p:grpSpPr>
        <p:graphicFrame>
          <p:nvGraphicFramePr>
            <p:cNvPr id="8" name="Diagram 7"/>
            <p:cNvGraphicFramePr/>
            <p:nvPr/>
          </p:nvGraphicFramePr>
          <p:xfrm>
            <a:off x="914400" y="533400"/>
            <a:ext cx="68580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914400" y="1524000"/>
            <a:ext cx="685800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nvGraphicFramePr>
          <p:xfrm>
            <a:off x="914400" y="2514600"/>
            <a:ext cx="6858000"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914400" y="3505200"/>
            <a:ext cx="6858000" cy="1371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p:cNvGraphicFramePr/>
            <p:nvPr/>
          </p:nvGraphicFramePr>
          <p:xfrm>
            <a:off x="914400" y="4495800"/>
            <a:ext cx="6858000" cy="13716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Autofit/>
          </a:bodyPr>
          <a:lstStyle/>
          <a:p>
            <a:pPr algn="ctr"/>
            <a:r>
              <a:rPr lang="en-US" sz="4400" b="1" dirty="0">
                <a:solidFill>
                  <a:srgbClr val="FF0000"/>
                </a:solidFill>
              </a:rPr>
              <a:t>Case study to find out RCA of Gear Failure in MSM</a:t>
            </a:r>
            <a:endParaRPr lang="en-US" sz="4400" b="1" dirty="0">
              <a:solidFill>
                <a:srgbClr val="FF0000"/>
              </a:solidFill>
              <a:effectLst>
                <a:outerShdw blurRad="38100" dist="25400" dir="5400000" algn="tl" rotWithShape="0">
                  <a:srgbClr val="000000">
                    <a:alpha val="43000"/>
                  </a:srgbClr>
                </a:outerShdw>
              </a:effectLst>
            </a:endParaRPr>
          </a:p>
        </p:txBody>
      </p:sp>
      <p:sp>
        <p:nvSpPr>
          <p:cNvPr id="7" name="Content Placeholder 2"/>
          <p:cNvSpPr>
            <a:spLocks noGrp="1"/>
          </p:cNvSpPr>
          <p:nvPr>
            <p:ph idx="1"/>
          </p:nvPr>
        </p:nvSpPr>
        <p:spPr>
          <a:xfrm>
            <a:off x="457200" y="1295400"/>
            <a:ext cx="8153400" cy="5257800"/>
          </a:xfrm>
        </p:spPr>
        <p:txBody>
          <a:bodyPr>
            <a:normAutofit/>
          </a:bodyPr>
          <a:lstStyle/>
          <a:p>
            <a:pPr algn="just">
              <a:lnSpc>
                <a:spcPct val="150000"/>
              </a:lnSpc>
              <a:buFont typeface="Wingdings" pitchFamily="2" charset="2"/>
              <a:buChar char="v"/>
            </a:pPr>
            <a:r>
              <a:rPr lang="en-US" sz="2400" dirty="0">
                <a:solidFill>
                  <a:srgbClr val="FFFF00"/>
                </a:solidFill>
              </a:rPr>
              <a:t>In 2017 Matiari Sugar Mill enhanced the overall capacity of plant from 4000 TCD to 5000 TCD. Consequently all mill’s low speed single helical gears were replaced with double helical gears.</a:t>
            </a:r>
          </a:p>
          <a:p>
            <a:pPr>
              <a:buFont typeface="Wingdings" pitchFamily="2" charset="2"/>
              <a:buChar char="v"/>
            </a:pPr>
            <a:r>
              <a:rPr lang="en-US" sz="2400" b="1" u="sng" dirty="0">
                <a:solidFill>
                  <a:srgbClr val="FFFF00"/>
                </a:solidFill>
              </a:rPr>
              <a:t>Specification </a:t>
            </a:r>
          </a:p>
          <a:p>
            <a:endParaRPr lang="en-US" sz="2400" b="1" dirty="0"/>
          </a:p>
          <a:p>
            <a:endParaRPr lang="en-US" sz="2400" b="1" dirty="0"/>
          </a:p>
          <a:p>
            <a:pPr>
              <a:buNone/>
            </a:pPr>
            <a:endParaRPr lang="en-US" sz="2400" b="1" dirty="0"/>
          </a:p>
          <a:p>
            <a:pPr algn="just">
              <a:lnSpc>
                <a:spcPct val="150000"/>
              </a:lnSpc>
              <a:buNone/>
            </a:pPr>
            <a:endParaRPr lang="en-US" sz="2400" dirty="0"/>
          </a:p>
          <a:p>
            <a:pPr>
              <a:lnSpc>
                <a:spcPct val="150000"/>
              </a:lnSpc>
            </a:pPr>
            <a:endParaRPr lang="en-US" sz="2400" dirty="0"/>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5</a:t>
            </a:fld>
            <a:endParaRPr lang="en-US" dirty="0"/>
          </a:p>
        </p:txBody>
      </p:sp>
      <p:graphicFrame>
        <p:nvGraphicFramePr>
          <p:cNvPr id="8" name="Table 7"/>
          <p:cNvGraphicFramePr>
            <a:graphicFrameLocks noGrp="1"/>
          </p:cNvGraphicFramePr>
          <p:nvPr/>
        </p:nvGraphicFramePr>
        <p:xfrm>
          <a:off x="914400" y="4114800"/>
          <a:ext cx="7010400" cy="22860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81000">
                <a:tc>
                  <a:txBody>
                    <a:bodyPr/>
                    <a:lstStyle/>
                    <a:p>
                      <a:pPr marL="0" marR="0">
                        <a:spcBef>
                          <a:spcPts val="0"/>
                        </a:spcBef>
                        <a:spcAft>
                          <a:spcPts val="0"/>
                        </a:spcAft>
                      </a:pPr>
                      <a:r>
                        <a:rPr lang="en-US" sz="1800" dirty="0">
                          <a:latin typeface="Calibri"/>
                          <a:ea typeface="Calibri"/>
                          <a:cs typeface="Arial"/>
                        </a:rPr>
                        <a:t>Gear type </a:t>
                      </a:r>
                    </a:p>
                  </a:txBody>
                  <a:tcPr marL="68580" marR="68580" marT="0" marB="0" anchor="ctr"/>
                </a:tc>
                <a:tc>
                  <a:txBody>
                    <a:bodyPr/>
                    <a:lstStyle/>
                    <a:p>
                      <a:pPr marL="0" marR="0">
                        <a:spcBef>
                          <a:spcPts val="0"/>
                        </a:spcBef>
                        <a:spcAft>
                          <a:spcPts val="0"/>
                        </a:spcAft>
                      </a:pPr>
                      <a:r>
                        <a:rPr lang="en-US" sz="1800" dirty="0">
                          <a:latin typeface="Calibri"/>
                          <a:ea typeface="Calibri"/>
                          <a:cs typeface="Arial"/>
                        </a:rPr>
                        <a:t>Double Helical (Single Stage low-speed Gear)</a:t>
                      </a:r>
                    </a:p>
                  </a:txBody>
                  <a:tcPr marL="68580" marR="68580" marT="0" marB="0" anchor="ctr"/>
                </a:tc>
                <a:extLst>
                  <a:ext uri="{0D108BD9-81ED-4DB2-BD59-A6C34878D82A}">
                    <a16:rowId xmlns:a16="http://schemas.microsoft.com/office/drawing/2014/main" val="10000"/>
                  </a:ext>
                </a:extLst>
              </a:tr>
              <a:tr h="381000">
                <a:tc>
                  <a:txBody>
                    <a:bodyPr/>
                    <a:lstStyle/>
                    <a:p>
                      <a:pPr marL="0" marR="0">
                        <a:spcBef>
                          <a:spcPts val="0"/>
                        </a:spcBef>
                        <a:spcAft>
                          <a:spcPts val="0"/>
                        </a:spcAft>
                      </a:pPr>
                      <a:r>
                        <a:rPr lang="en-US" sz="1800" dirty="0">
                          <a:latin typeface="Calibri"/>
                          <a:ea typeface="Calibri"/>
                          <a:cs typeface="Arial"/>
                        </a:rPr>
                        <a:t>Designed power </a:t>
                      </a:r>
                    </a:p>
                  </a:txBody>
                  <a:tcPr marL="68580" marR="68580" marT="0" marB="0" anchor="ctr"/>
                </a:tc>
                <a:tc>
                  <a:txBody>
                    <a:bodyPr/>
                    <a:lstStyle/>
                    <a:p>
                      <a:pPr marL="0" marR="0">
                        <a:spcBef>
                          <a:spcPts val="0"/>
                        </a:spcBef>
                        <a:spcAft>
                          <a:spcPts val="0"/>
                        </a:spcAft>
                      </a:pPr>
                      <a:r>
                        <a:rPr lang="en-US" sz="1800" dirty="0">
                          <a:latin typeface="Calibri"/>
                          <a:ea typeface="Calibri"/>
                          <a:cs typeface="Arial"/>
                        </a:rPr>
                        <a:t>650 kW</a:t>
                      </a:r>
                    </a:p>
                  </a:txBody>
                  <a:tcPr marL="68580" marR="68580" marT="0" marB="0" anchor="ctr"/>
                </a:tc>
                <a:extLst>
                  <a:ext uri="{0D108BD9-81ED-4DB2-BD59-A6C34878D82A}">
                    <a16:rowId xmlns:a16="http://schemas.microsoft.com/office/drawing/2014/main" val="10001"/>
                  </a:ext>
                </a:extLst>
              </a:tr>
              <a:tr h="381000">
                <a:tc>
                  <a:txBody>
                    <a:bodyPr/>
                    <a:lstStyle/>
                    <a:p>
                      <a:pPr marL="0" marR="0">
                        <a:spcBef>
                          <a:spcPts val="0"/>
                        </a:spcBef>
                        <a:spcAft>
                          <a:spcPts val="0"/>
                        </a:spcAft>
                      </a:pPr>
                      <a:r>
                        <a:rPr lang="en-US" sz="1800" dirty="0">
                          <a:latin typeface="Calibri"/>
                          <a:ea typeface="Calibri"/>
                          <a:cs typeface="Arial"/>
                        </a:rPr>
                        <a:t>Module </a:t>
                      </a:r>
                    </a:p>
                  </a:txBody>
                  <a:tcPr marL="68580" marR="68580" marT="0" marB="0" anchor="ctr"/>
                </a:tc>
                <a:tc>
                  <a:txBody>
                    <a:bodyPr/>
                    <a:lstStyle/>
                    <a:p>
                      <a:pPr marL="0" marR="0">
                        <a:spcBef>
                          <a:spcPts val="0"/>
                        </a:spcBef>
                        <a:spcAft>
                          <a:spcPts val="0"/>
                        </a:spcAft>
                      </a:pPr>
                      <a:r>
                        <a:rPr lang="en-US" sz="1800">
                          <a:latin typeface="Calibri"/>
                          <a:ea typeface="Calibri"/>
                          <a:cs typeface="Arial"/>
                        </a:rPr>
                        <a:t>20</a:t>
                      </a:r>
                    </a:p>
                  </a:txBody>
                  <a:tcPr marL="68580" marR="68580" marT="0" marB="0" anchor="ctr"/>
                </a:tc>
                <a:extLst>
                  <a:ext uri="{0D108BD9-81ED-4DB2-BD59-A6C34878D82A}">
                    <a16:rowId xmlns:a16="http://schemas.microsoft.com/office/drawing/2014/main" val="10002"/>
                  </a:ext>
                </a:extLst>
              </a:tr>
              <a:tr h="381000">
                <a:tc>
                  <a:txBody>
                    <a:bodyPr/>
                    <a:lstStyle/>
                    <a:p>
                      <a:pPr marL="0" marR="0">
                        <a:spcBef>
                          <a:spcPts val="0"/>
                        </a:spcBef>
                        <a:spcAft>
                          <a:spcPts val="0"/>
                        </a:spcAft>
                      </a:pPr>
                      <a:r>
                        <a:rPr lang="en-US" sz="1800" dirty="0">
                          <a:latin typeface="Calibri"/>
                          <a:ea typeface="Calibri"/>
                          <a:cs typeface="Arial"/>
                        </a:rPr>
                        <a:t>Helix Angle	</a:t>
                      </a:r>
                    </a:p>
                  </a:txBody>
                  <a:tcPr marL="68580" marR="68580" marT="0" marB="0" anchor="ctr"/>
                </a:tc>
                <a:tc>
                  <a:txBody>
                    <a:bodyPr/>
                    <a:lstStyle/>
                    <a:p>
                      <a:pPr marL="0" marR="0">
                        <a:spcBef>
                          <a:spcPts val="0"/>
                        </a:spcBef>
                        <a:spcAft>
                          <a:spcPts val="0"/>
                        </a:spcAft>
                      </a:pPr>
                      <a:r>
                        <a:rPr lang="en-US" sz="1800" dirty="0">
                          <a:latin typeface="Calibri"/>
                          <a:ea typeface="Calibri"/>
                          <a:cs typeface="Arial"/>
                        </a:rPr>
                        <a:t>30o</a:t>
                      </a:r>
                    </a:p>
                  </a:txBody>
                  <a:tcPr marL="68580" marR="68580" marT="0" marB="0" anchor="ctr"/>
                </a:tc>
                <a:extLst>
                  <a:ext uri="{0D108BD9-81ED-4DB2-BD59-A6C34878D82A}">
                    <a16:rowId xmlns:a16="http://schemas.microsoft.com/office/drawing/2014/main" val="10003"/>
                  </a:ext>
                </a:extLst>
              </a:tr>
              <a:tr h="381000">
                <a:tc>
                  <a:txBody>
                    <a:bodyPr/>
                    <a:lstStyle/>
                    <a:p>
                      <a:pPr marL="0" marR="0">
                        <a:spcBef>
                          <a:spcPts val="0"/>
                        </a:spcBef>
                        <a:spcAft>
                          <a:spcPts val="0"/>
                        </a:spcAft>
                      </a:pPr>
                      <a:r>
                        <a:rPr lang="en-US" sz="1800" dirty="0">
                          <a:latin typeface="Calibri"/>
                          <a:ea typeface="Calibri"/>
                          <a:cs typeface="Arial"/>
                        </a:rPr>
                        <a:t>Reduction ratio </a:t>
                      </a:r>
                    </a:p>
                  </a:txBody>
                  <a:tcPr marL="68580" marR="68580" marT="0" marB="0" anchor="ctr"/>
                </a:tc>
                <a:tc>
                  <a:txBody>
                    <a:bodyPr/>
                    <a:lstStyle/>
                    <a:p>
                      <a:pPr marL="0" marR="0">
                        <a:spcBef>
                          <a:spcPts val="0"/>
                        </a:spcBef>
                        <a:spcAft>
                          <a:spcPts val="0"/>
                        </a:spcAft>
                      </a:pPr>
                      <a:r>
                        <a:rPr lang="en-US" sz="1800" dirty="0">
                          <a:latin typeface="Calibri"/>
                          <a:ea typeface="Calibri"/>
                          <a:cs typeface="Arial"/>
                        </a:rPr>
                        <a:t>1:9 (Gear teeth = 171, Pinion teeth =19)</a:t>
                      </a:r>
                    </a:p>
                  </a:txBody>
                  <a:tcPr marL="68580" marR="68580" marT="0" marB="0" anchor="ctr"/>
                </a:tc>
                <a:extLst>
                  <a:ext uri="{0D108BD9-81ED-4DB2-BD59-A6C34878D82A}">
                    <a16:rowId xmlns:a16="http://schemas.microsoft.com/office/drawing/2014/main" val="10004"/>
                  </a:ext>
                </a:extLst>
              </a:tr>
              <a:tr h="381000">
                <a:tc>
                  <a:txBody>
                    <a:bodyPr/>
                    <a:lstStyle/>
                    <a:p>
                      <a:pPr marL="0" marR="0">
                        <a:spcBef>
                          <a:spcPts val="0"/>
                        </a:spcBef>
                        <a:spcAft>
                          <a:spcPts val="0"/>
                        </a:spcAft>
                      </a:pPr>
                      <a:r>
                        <a:rPr lang="en-US" sz="1800" dirty="0">
                          <a:latin typeface="Calibri"/>
                          <a:ea typeface="Calibri"/>
                          <a:cs typeface="Arial"/>
                        </a:rPr>
                        <a:t>Face width 	 </a:t>
                      </a:r>
                    </a:p>
                  </a:txBody>
                  <a:tcPr marL="68580" marR="68580" marT="0" marB="0" anchor="ctr"/>
                </a:tc>
                <a:tc>
                  <a:txBody>
                    <a:bodyPr/>
                    <a:lstStyle/>
                    <a:p>
                      <a:pPr marL="0" marR="0">
                        <a:spcBef>
                          <a:spcPts val="0"/>
                        </a:spcBef>
                        <a:spcAft>
                          <a:spcPts val="0"/>
                        </a:spcAft>
                      </a:pPr>
                      <a:r>
                        <a:rPr lang="en-US" sz="1800" dirty="0">
                          <a:latin typeface="Calibri"/>
                          <a:ea typeface="Calibri"/>
                          <a:cs typeface="Arial"/>
                        </a:rPr>
                        <a:t>650 mm</a:t>
                      </a: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solidFill>
                  <a:srgbClr val="FF0000"/>
                </a:solidFill>
              </a:rPr>
              <a:t>Double Helical VS Single Helical Gear</a:t>
            </a:r>
            <a:endParaRPr lang="en-US" sz="4400" dirty="0"/>
          </a:p>
        </p:txBody>
      </p:sp>
      <p:sp>
        <p:nvSpPr>
          <p:cNvPr id="3" name="Content Placeholder 2"/>
          <p:cNvSpPr>
            <a:spLocks noGrp="1"/>
          </p:cNvSpPr>
          <p:nvPr>
            <p:ph idx="1"/>
          </p:nvPr>
        </p:nvSpPr>
        <p:spPr/>
        <p:txBody>
          <a:bodyPr/>
          <a:lstStyle/>
          <a:p>
            <a:pPr>
              <a:buNone/>
            </a:pPr>
            <a:r>
              <a:rPr lang="en-US" sz="3600" b="1" u="sng" dirty="0">
                <a:solidFill>
                  <a:srgbClr val="FFFF00"/>
                </a:solidFill>
              </a:rPr>
              <a:t>Advantages</a:t>
            </a:r>
          </a:p>
          <a:p>
            <a:pPr>
              <a:buFont typeface="Wingdings" pitchFamily="2" charset="2"/>
              <a:buChar char="v"/>
            </a:pPr>
            <a:endParaRPr lang="en-US" sz="1100" b="1" u="sng" dirty="0">
              <a:solidFill>
                <a:srgbClr val="FFFF00"/>
              </a:solidFill>
            </a:endParaRPr>
          </a:p>
          <a:p>
            <a:pPr>
              <a:lnSpc>
                <a:spcPct val="150000"/>
              </a:lnSpc>
              <a:buFont typeface="Wingdings" pitchFamily="2" charset="2"/>
              <a:buChar char="v"/>
            </a:pPr>
            <a:r>
              <a:rPr lang="en-US" dirty="0">
                <a:solidFill>
                  <a:srgbClr val="FFFF00"/>
                </a:solidFill>
              </a:rPr>
              <a:t>Transmit more power </a:t>
            </a:r>
          </a:p>
          <a:p>
            <a:pPr>
              <a:lnSpc>
                <a:spcPct val="150000"/>
              </a:lnSpc>
              <a:buFont typeface="Wingdings" pitchFamily="2" charset="2"/>
              <a:buChar char="v"/>
            </a:pPr>
            <a:r>
              <a:rPr lang="en-US" dirty="0">
                <a:solidFill>
                  <a:srgbClr val="FFFF00"/>
                </a:solidFill>
              </a:rPr>
              <a:t>Higher efficiency </a:t>
            </a:r>
          </a:p>
          <a:p>
            <a:pPr>
              <a:lnSpc>
                <a:spcPct val="150000"/>
              </a:lnSpc>
              <a:buFont typeface="Wingdings" pitchFamily="2" charset="2"/>
              <a:buChar char="v"/>
            </a:pPr>
            <a:r>
              <a:rPr lang="en-US" dirty="0">
                <a:solidFill>
                  <a:srgbClr val="FFFF00"/>
                </a:solidFill>
              </a:rPr>
              <a:t>No thrust load produced  </a:t>
            </a:r>
          </a:p>
          <a:p>
            <a:pPr>
              <a:lnSpc>
                <a:spcPct val="150000"/>
              </a:lnSpc>
            </a:pPr>
            <a:endParaRPr lang="en-US" dirty="0"/>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6</a:t>
            </a:fld>
            <a:endParaRPr lang="en-US" dirty="0"/>
          </a:p>
        </p:txBody>
      </p:sp>
      <p:pic>
        <p:nvPicPr>
          <p:cNvPr id="5" name="Picture 7" descr="C:\Users\Kashif\Desktop\IMG-20220729-WA0023.jpg"/>
          <p:cNvPicPr>
            <a:picLocks noChangeAspect="1" noChangeArrowheads="1"/>
          </p:cNvPicPr>
          <p:nvPr/>
        </p:nvPicPr>
        <p:blipFill>
          <a:blip r:embed="rId2"/>
          <a:srcRect/>
          <a:stretch>
            <a:fillRect/>
          </a:stretch>
        </p:blipFill>
        <p:spPr bwMode="auto">
          <a:xfrm>
            <a:off x="5334000" y="1676400"/>
            <a:ext cx="2971800" cy="3733800"/>
          </a:xfrm>
          <a:prstGeom prst="rect">
            <a:avLst/>
          </a:prstGeom>
          <a:noFill/>
        </p:spPr>
      </p:pic>
      <p:sp>
        <p:nvSpPr>
          <p:cNvPr id="6" name="Rectangle 5"/>
          <p:cNvSpPr/>
          <p:nvPr/>
        </p:nvSpPr>
        <p:spPr>
          <a:xfrm>
            <a:off x="5334000" y="5410200"/>
            <a:ext cx="2971800" cy="76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tx1"/>
                </a:solidFill>
              </a:rPr>
              <a:t>MSM Double Helical Gear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algn="ctr"/>
            <a:r>
              <a:rPr lang="en-US" sz="4400" b="1" dirty="0">
                <a:solidFill>
                  <a:srgbClr val="FF0000"/>
                </a:solidFill>
              </a:rPr>
              <a:t>Double Helical Gear VS Single Helical Gear</a:t>
            </a:r>
            <a:endParaRPr lang="en-US" sz="4400" b="1" dirty="0">
              <a:solidFill>
                <a:srgbClr val="FF0000"/>
              </a:solidFill>
              <a:effectLst>
                <a:outerShdw blurRad="38100" dist="25400" dir="5400000" algn="tl" rotWithShape="0">
                  <a:srgbClr val="000000">
                    <a:alpha val="43000"/>
                  </a:srgbClr>
                </a:outerShdw>
              </a:effectLst>
            </a:endParaRPr>
          </a:p>
        </p:txBody>
      </p:sp>
      <p:sp>
        <p:nvSpPr>
          <p:cNvPr id="7" name="Content Placeholder 2"/>
          <p:cNvSpPr>
            <a:spLocks noGrp="1"/>
          </p:cNvSpPr>
          <p:nvPr>
            <p:ph idx="1"/>
          </p:nvPr>
        </p:nvSpPr>
        <p:spPr>
          <a:xfrm>
            <a:off x="457200" y="1828800"/>
            <a:ext cx="5257800" cy="4800600"/>
          </a:xfrm>
        </p:spPr>
        <p:txBody>
          <a:bodyPr>
            <a:normAutofit fontScale="92500" lnSpcReduction="20000"/>
          </a:bodyPr>
          <a:lstStyle/>
          <a:p>
            <a:pPr algn="just">
              <a:lnSpc>
                <a:spcPct val="150000"/>
              </a:lnSpc>
              <a:buNone/>
            </a:pPr>
            <a:r>
              <a:rPr lang="en-US" sz="2200" b="1" u="sng" dirty="0">
                <a:solidFill>
                  <a:srgbClr val="FFFF00"/>
                </a:solidFill>
              </a:rPr>
              <a:t>Disadvantages</a:t>
            </a:r>
          </a:p>
          <a:p>
            <a:pPr algn="just">
              <a:lnSpc>
                <a:spcPct val="150000"/>
              </a:lnSpc>
              <a:buFont typeface="Wingdings" pitchFamily="2" charset="2"/>
              <a:buChar char="v"/>
            </a:pPr>
            <a:r>
              <a:rPr lang="en-US" sz="2300" dirty="0">
                <a:solidFill>
                  <a:srgbClr val="FFFF00"/>
                </a:solidFill>
              </a:rPr>
              <a:t>Costlier, complex in design and fabrication </a:t>
            </a:r>
          </a:p>
          <a:p>
            <a:pPr>
              <a:lnSpc>
                <a:spcPct val="150000"/>
              </a:lnSpc>
              <a:buFont typeface="Wingdings" pitchFamily="2" charset="2"/>
              <a:buChar char="v"/>
            </a:pPr>
            <a:r>
              <a:rPr lang="en-US" sz="2300" dirty="0">
                <a:solidFill>
                  <a:srgbClr val="FFFF00"/>
                </a:solidFill>
              </a:rPr>
              <a:t>Single Helical Gear is easier to adjust two tooth flanks instead of four.</a:t>
            </a:r>
          </a:p>
          <a:p>
            <a:pPr>
              <a:lnSpc>
                <a:spcPct val="150000"/>
              </a:lnSpc>
              <a:buFont typeface="Wingdings" pitchFamily="2" charset="2"/>
              <a:buChar char="v"/>
            </a:pPr>
            <a:r>
              <a:rPr lang="en-US" sz="2300" dirty="0">
                <a:solidFill>
                  <a:srgbClr val="FFFF00"/>
                </a:solidFill>
              </a:rPr>
              <a:t>Highly accuracy required in Gear alignment. </a:t>
            </a:r>
          </a:p>
          <a:p>
            <a:pPr>
              <a:lnSpc>
                <a:spcPct val="150000"/>
              </a:lnSpc>
              <a:buFont typeface="Wingdings" pitchFamily="2" charset="2"/>
              <a:buChar char="v"/>
            </a:pPr>
            <a:r>
              <a:rPr lang="en-US" sz="2300" dirty="0">
                <a:solidFill>
                  <a:srgbClr val="FFFF00"/>
                </a:solidFill>
              </a:rPr>
              <a:t>Chances of producing external thrust may over load one helix leading to possible damage. </a:t>
            </a:r>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7</a:t>
            </a:fld>
            <a:endParaRPr lang="en-US" dirty="0"/>
          </a:p>
        </p:txBody>
      </p:sp>
      <p:sp>
        <p:nvSpPr>
          <p:cNvPr id="8" name="Rectangle 7"/>
          <p:cNvSpPr/>
          <p:nvPr/>
        </p:nvSpPr>
        <p:spPr>
          <a:xfrm>
            <a:off x="5943600" y="5638800"/>
            <a:ext cx="2971800" cy="762000"/>
          </a:xfrm>
          <a:prstGeom prst="rect">
            <a:avLst/>
          </a:prstGeom>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MSM Double Helical Gear</a:t>
            </a:r>
          </a:p>
        </p:txBody>
      </p:sp>
      <p:pic>
        <p:nvPicPr>
          <p:cNvPr id="10" name="Picture 7" descr="C:\Users\Kashif\Desktop\IMG-20220729-WA0023.jpg"/>
          <p:cNvPicPr>
            <a:picLocks noChangeAspect="1" noChangeArrowheads="1"/>
          </p:cNvPicPr>
          <p:nvPr/>
        </p:nvPicPr>
        <p:blipFill>
          <a:blip r:embed="rId3"/>
          <a:srcRect/>
          <a:stretch>
            <a:fillRect/>
          </a:stretch>
        </p:blipFill>
        <p:spPr bwMode="auto">
          <a:xfrm>
            <a:off x="5943600" y="1981200"/>
            <a:ext cx="2971800" cy="37338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012825"/>
          </a:xfrm>
        </p:spPr>
        <p:txBody>
          <a:bodyPr>
            <a:noAutofit/>
          </a:bodyPr>
          <a:lstStyle/>
          <a:p>
            <a:pPr marL="514350" indent="-514350" algn="ctr"/>
            <a:r>
              <a:rPr lang="en-US" sz="4400" dirty="0">
                <a:solidFill>
                  <a:srgbClr val="FF0000"/>
                </a:solidFill>
              </a:rPr>
              <a:t>Step-1 :To identify the failure</a:t>
            </a:r>
            <a:br>
              <a:rPr lang="en-US" sz="4000" dirty="0">
                <a:solidFill>
                  <a:schemeClr val="tx1"/>
                </a:solidFill>
              </a:rPr>
            </a:br>
            <a:endParaRPr sz="4000" b="1">
              <a:solidFill>
                <a:srgbClr val="FF0000"/>
              </a:solidFill>
            </a:endParaRPr>
          </a:p>
        </p:txBody>
      </p:sp>
      <p:sp>
        <p:nvSpPr>
          <p:cNvPr id="3" name="Subtitle 2"/>
          <p:cNvSpPr>
            <a:spLocks noGrp="1"/>
          </p:cNvSpPr>
          <p:nvPr>
            <p:ph type="subTitle" idx="1"/>
          </p:nvPr>
        </p:nvSpPr>
        <p:spPr>
          <a:xfrm>
            <a:off x="424542" y="1012374"/>
            <a:ext cx="8305800" cy="3048000"/>
          </a:xfrm>
        </p:spPr>
        <p:txBody>
          <a:bodyPr>
            <a:noAutofit/>
          </a:bodyPr>
          <a:lstStyle/>
          <a:p>
            <a:pPr marL="514350" indent="-514350" algn="just">
              <a:lnSpc>
                <a:spcPct val="150000"/>
              </a:lnSpc>
              <a:buFont typeface="Wingdings" pitchFamily="2" charset="2"/>
              <a:buChar char="v"/>
            </a:pPr>
            <a:r>
              <a:rPr lang="en-US" sz="2000" dirty="0">
                <a:solidFill>
                  <a:srgbClr val="FFFF00"/>
                </a:solidFill>
              </a:rPr>
              <a:t>Failure observed from first day of gear installation, because mismatching of  gear teeth (uneven contact &amp; backlash) picture-1</a:t>
            </a:r>
          </a:p>
          <a:p>
            <a:pPr marL="514350" indent="-514350" algn="just">
              <a:lnSpc>
                <a:spcPct val="150000"/>
              </a:lnSpc>
              <a:buFont typeface="Wingdings" pitchFamily="2" charset="2"/>
              <a:buChar char="v"/>
            </a:pPr>
            <a:r>
              <a:rPr lang="en-US" sz="2000" dirty="0">
                <a:solidFill>
                  <a:srgbClr val="FFFF00"/>
                </a:solidFill>
              </a:rPr>
              <a:t>Localized initial pitting started earlier at the start of first season and to continue get increases to destructive/progressive pitting picture-2</a:t>
            </a:r>
          </a:p>
          <a:p>
            <a:pPr marL="514350" indent="-514350" algn="just">
              <a:lnSpc>
                <a:spcPct val="150000"/>
              </a:lnSpc>
              <a:buFont typeface="Wingdings" pitchFamily="2" charset="2"/>
              <a:buChar char="v"/>
            </a:pPr>
            <a:r>
              <a:rPr lang="en-US" sz="2000" dirty="0">
                <a:solidFill>
                  <a:srgbClr val="FFFF00"/>
                </a:solidFill>
              </a:rPr>
              <a:t>Pitch line surface fatigue spelling observed also on some pinion gears as shown in picture-3</a:t>
            </a:r>
          </a:p>
          <a:p>
            <a:pPr marL="514350" indent="-514350" algn="just">
              <a:lnSpc>
                <a:spcPct val="150000"/>
              </a:lnSpc>
            </a:pPr>
            <a:endParaRPr lang="en-US" sz="2000" dirty="0">
              <a:solidFill>
                <a:schemeClr val="tx1"/>
              </a:solidFill>
            </a:endParaRPr>
          </a:p>
        </p:txBody>
      </p:sp>
      <p:pic>
        <p:nvPicPr>
          <p:cNvPr id="2054" name="Picture 6" descr="C:\Users\Kashif\Desktop\pics\IMG20220630094707.jpg"/>
          <p:cNvPicPr>
            <a:picLocks noChangeAspect="1" noChangeArrowheads="1"/>
          </p:cNvPicPr>
          <p:nvPr/>
        </p:nvPicPr>
        <p:blipFill>
          <a:blip r:embed="rId3" cstate="print"/>
          <a:srcRect/>
          <a:stretch>
            <a:fillRect/>
          </a:stretch>
        </p:blipFill>
        <p:spPr bwMode="auto">
          <a:xfrm>
            <a:off x="-4000442" y="-7296150"/>
            <a:ext cx="1562042" cy="1954287"/>
          </a:xfrm>
          <a:prstGeom prst="rect">
            <a:avLst/>
          </a:prstGeom>
          <a:noFill/>
        </p:spPr>
      </p:pic>
      <p:graphicFrame>
        <p:nvGraphicFramePr>
          <p:cNvPr id="9" name="Table 8"/>
          <p:cNvGraphicFramePr>
            <a:graphicFrameLocks noGrp="1"/>
          </p:cNvGraphicFramePr>
          <p:nvPr/>
        </p:nvGraphicFramePr>
        <p:xfrm>
          <a:off x="990600" y="4038600"/>
          <a:ext cx="7620000" cy="2560320"/>
        </p:xfrm>
        <a:graphic>
          <a:graphicData uri="http://schemas.openxmlformats.org/drawingml/2006/table">
            <a:tbl>
              <a:tblPr firstRow="1" bandRow="1">
                <a:effectLst>
                  <a:outerShdw blurRad="50800" dist="50800" dir="5400000" algn="ctr" rotWithShape="0">
                    <a:srgbClr val="000000">
                      <a:alpha val="0"/>
                    </a:srgbClr>
                  </a:outerShdw>
                </a:effectLst>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2179320">
                <a:tc>
                  <a: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pPr algn="ctr"/>
                      <a:r>
                        <a:rPr lang="en-US" dirty="0">
                          <a:solidFill>
                            <a:srgbClr val="FF0000"/>
                          </a:solidFill>
                        </a:rPr>
                        <a:t>Picture-1</a:t>
                      </a:r>
                    </a:p>
                  </a:txBody>
                  <a:tcPr>
                    <a:solidFill>
                      <a:schemeClr val="bg1">
                        <a:alpha val="0"/>
                      </a:schemeClr>
                    </a:solidFill>
                  </a:tcPr>
                </a:tc>
                <a:tc>
                  <a: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Picture-2</a:t>
                      </a:r>
                    </a:p>
                  </a:txBody>
                  <a:tcPr>
                    <a:solidFill>
                      <a:schemeClr val="bg1">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Picture-3</a:t>
                      </a:r>
                    </a:p>
                  </a:txBody>
                  <a:tcPr>
                    <a:solidFill>
                      <a:schemeClr val="bg1">
                        <a:alpha val="0"/>
                      </a:schemeClr>
                    </a:solidFill>
                  </a:tcPr>
                </a:tc>
                <a:extLst>
                  <a:ext uri="{0D108BD9-81ED-4DB2-BD59-A6C34878D82A}">
                    <a16:rowId xmlns:a16="http://schemas.microsoft.com/office/drawing/2014/main" val="10000"/>
                  </a:ext>
                </a:extLst>
              </a:tr>
            </a:tbl>
          </a:graphicData>
        </a:graphic>
      </p:graphicFrame>
      <p:pic>
        <p:nvPicPr>
          <p:cNvPr id="11" name="Picture 3" descr="C:\Users\Kashif\Desktop\pics\IMG-20220729-WA0021.jpg"/>
          <p:cNvPicPr>
            <a:picLocks noChangeAspect="1" noChangeArrowheads="1"/>
          </p:cNvPicPr>
          <p:nvPr/>
        </p:nvPicPr>
        <p:blipFill>
          <a:blip r:embed="rId4" cstate="print"/>
          <a:srcRect/>
          <a:stretch>
            <a:fillRect/>
          </a:stretch>
        </p:blipFill>
        <p:spPr bwMode="auto">
          <a:xfrm rot="16200000">
            <a:off x="3794577" y="4075791"/>
            <a:ext cx="2064656" cy="2324100"/>
          </a:xfrm>
          <a:prstGeom prst="rect">
            <a:avLst/>
          </a:prstGeom>
          <a:noFill/>
        </p:spPr>
      </p:pic>
      <p:pic>
        <p:nvPicPr>
          <p:cNvPr id="12" name="Picture 2" descr="C:\Users\Kashif\Desktop\pics\IMG20220630094707.jpg"/>
          <p:cNvPicPr>
            <a:picLocks noChangeAspect="1" noChangeArrowheads="1"/>
          </p:cNvPicPr>
          <p:nvPr/>
        </p:nvPicPr>
        <p:blipFill>
          <a:blip r:embed="rId5" cstate="print"/>
          <a:srcRect/>
          <a:stretch>
            <a:fillRect/>
          </a:stretch>
        </p:blipFill>
        <p:spPr bwMode="auto">
          <a:xfrm>
            <a:off x="1172029" y="4169226"/>
            <a:ext cx="2133600" cy="2087880"/>
          </a:xfrm>
          <a:prstGeom prst="rect">
            <a:avLst/>
          </a:prstGeom>
          <a:noFill/>
        </p:spPr>
      </p:pic>
      <p:pic>
        <p:nvPicPr>
          <p:cNvPr id="13" name="Picture 2" descr="C:\Users\Kashif\Desktop\pics\10.jpg"/>
          <p:cNvPicPr>
            <a:picLocks noChangeAspect="1" noChangeArrowheads="1"/>
          </p:cNvPicPr>
          <p:nvPr/>
        </p:nvPicPr>
        <p:blipFill>
          <a:blip r:embed="rId6" cstate="print"/>
          <a:srcRect/>
          <a:stretch>
            <a:fillRect/>
          </a:stretch>
        </p:blipFill>
        <p:spPr bwMode="auto">
          <a:xfrm>
            <a:off x="6154056" y="4154712"/>
            <a:ext cx="2362200" cy="21336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ctr"/>
            <a:r>
              <a:rPr lang="en-US" sz="4900" dirty="0">
                <a:solidFill>
                  <a:srgbClr val="FF0000"/>
                </a:solidFill>
              </a:rPr>
              <a:t>Step 1: To identify the failure</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533400" y="2667000"/>
            <a:ext cx="7848600" cy="1905000"/>
          </a:xfrm>
        </p:spPr>
        <p:txBody>
          <a:bodyPr>
            <a:normAutofit/>
          </a:bodyPr>
          <a:lstStyle/>
          <a:p>
            <a:pPr algn="just">
              <a:lnSpc>
                <a:spcPct val="150000"/>
              </a:lnSpc>
            </a:pPr>
            <a:r>
              <a:rPr lang="en-US" sz="2300" dirty="0">
                <a:solidFill>
                  <a:srgbClr val="FFFF00"/>
                </a:solidFill>
              </a:rPr>
              <a:t> Several teeth’s of pinion Gear Broken Because of progressive pitting and fatigue load of Mills as shown below picture  </a:t>
            </a:r>
          </a:p>
          <a:p>
            <a:pPr>
              <a:buNone/>
            </a:pPr>
            <a:endParaRPr lang="en-US" sz="2300" dirty="0"/>
          </a:p>
        </p:txBody>
      </p:sp>
      <p:sp>
        <p:nvSpPr>
          <p:cNvPr id="4" name="Slide Number Placeholder 3"/>
          <p:cNvSpPr>
            <a:spLocks noGrp="1"/>
          </p:cNvSpPr>
          <p:nvPr>
            <p:ph type="sldNum" sz="quarter" idx="12"/>
          </p:nvPr>
        </p:nvSpPr>
        <p:spPr/>
        <p:txBody>
          <a:bodyPr>
            <a:normAutofit/>
          </a:bodyPr>
          <a:lstStyle/>
          <a:p>
            <a:fld id="{D3789250-F962-47D2-923B-CE45E7848061}" type="slidenum">
              <a:rPr lang="en-US" smtClean="0"/>
              <a:pPr/>
              <a:t>9</a:t>
            </a:fld>
            <a:endParaRPr lang="en-US" dirty="0"/>
          </a:p>
        </p:txBody>
      </p:sp>
      <p:grpSp>
        <p:nvGrpSpPr>
          <p:cNvPr id="10" name="Group 9"/>
          <p:cNvGrpSpPr/>
          <p:nvPr/>
        </p:nvGrpSpPr>
        <p:grpSpPr>
          <a:xfrm>
            <a:off x="1057391" y="4389115"/>
            <a:ext cx="7553209" cy="1720953"/>
            <a:chOff x="533400" y="3930754"/>
            <a:chExt cx="7553209" cy="2438399"/>
          </a:xfrm>
        </p:grpSpPr>
        <p:pic>
          <p:nvPicPr>
            <p:cNvPr id="1027" name="Picture 3" descr="C:\Users\Kashif\Desktop\brokent teeth mill#4.jpg"/>
            <p:cNvPicPr>
              <a:picLocks noChangeAspect="1" noChangeArrowheads="1"/>
            </p:cNvPicPr>
            <p:nvPr/>
          </p:nvPicPr>
          <p:blipFill>
            <a:blip r:embed="rId2"/>
            <a:srcRect/>
            <a:stretch>
              <a:fillRect/>
            </a:stretch>
          </p:blipFill>
          <p:spPr bwMode="auto">
            <a:xfrm>
              <a:off x="533400" y="4038600"/>
              <a:ext cx="4151376" cy="720599"/>
            </a:xfrm>
            <a:prstGeom prst="rect">
              <a:avLst/>
            </a:prstGeom>
            <a:noFill/>
          </p:spPr>
        </p:pic>
        <p:pic>
          <p:nvPicPr>
            <p:cNvPr id="1029" name="Picture 5" descr="C:\Users\Kashif\Desktop\brocken teeth mill#5.jpg"/>
            <p:cNvPicPr>
              <a:picLocks noChangeAspect="1" noChangeArrowheads="1"/>
            </p:cNvPicPr>
            <p:nvPr/>
          </p:nvPicPr>
          <p:blipFill>
            <a:blip r:embed="rId3"/>
            <a:srcRect/>
            <a:stretch>
              <a:fillRect/>
            </a:stretch>
          </p:blipFill>
          <p:spPr bwMode="auto">
            <a:xfrm>
              <a:off x="609600" y="4953000"/>
              <a:ext cx="3733801" cy="1143005"/>
            </a:xfrm>
            <a:prstGeom prst="rect">
              <a:avLst/>
            </a:prstGeom>
            <a:noFill/>
          </p:spPr>
        </p:pic>
        <p:pic>
          <p:nvPicPr>
            <p:cNvPr id="1030" name="Picture 6" descr="C:\Users\Kashif\Desktop\pics\NNN.jpg"/>
            <p:cNvPicPr>
              <a:picLocks noChangeAspect="1" noChangeArrowheads="1"/>
            </p:cNvPicPr>
            <p:nvPr/>
          </p:nvPicPr>
          <p:blipFill>
            <a:blip r:embed="rId4" cstate="print"/>
            <a:srcRect/>
            <a:stretch>
              <a:fillRect/>
            </a:stretch>
          </p:blipFill>
          <p:spPr bwMode="auto">
            <a:xfrm rot="5400000">
              <a:off x="5344933" y="3627478"/>
              <a:ext cx="2438399" cy="3044952"/>
            </a:xfrm>
            <a:prstGeom prst="rect">
              <a:avLst/>
            </a:prstGeom>
            <a:noFill/>
          </p:spPr>
        </p:pic>
      </p:grpSp>
      <p:sp>
        <p:nvSpPr>
          <p:cNvPr id="11" name="Content Placeholder 2"/>
          <p:cNvSpPr txBox="1">
            <a:spLocks/>
          </p:cNvSpPr>
          <p:nvPr/>
        </p:nvSpPr>
        <p:spPr>
          <a:xfrm>
            <a:off x="685800" y="990600"/>
            <a:ext cx="5257800" cy="1905000"/>
          </a:xfrm>
          <a:prstGeom prst="rect">
            <a:avLst/>
          </a:prstGeom>
        </p:spPr>
        <p:txBody>
          <a:bodyPr vert="horz">
            <a:noAutofit/>
          </a:bodyPr>
          <a:lstStyle/>
          <a:p>
            <a:pPr marL="274320" indent="-274320" algn="just" defTabSz="914400">
              <a:lnSpc>
                <a:spcPct val="150000"/>
              </a:lnSpc>
              <a:spcBef>
                <a:spcPct val="20000"/>
              </a:spcBef>
              <a:buClr>
                <a:schemeClr val="accent3"/>
              </a:buClr>
              <a:buSzPct val="95000"/>
              <a:buFont typeface="Arial" pitchFamily="34" charset="0"/>
              <a:buChar char="•"/>
            </a:pPr>
            <a:r>
              <a:rPr lang="en-US" sz="2300" dirty="0">
                <a:solidFill>
                  <a:srgbClr val="FFFF00"/>
                </a:solidFill>
              </a:rPr>
              <a:t>Initial pitting also increases on pinion teeth due to light broken particles of pinion teeth present in lubrication oil.</a:t>
            </a:r>
            <a:endParaRPr kumimoji="0" lang="en-US" sz="2300" b="0" i="0" u="none" strike="noStrike" kern="1200" cap="none" spc="0" normalizeH="0" baseline="0" noProof="0" dirty="0">
              <a:ln>
                <a:noFill/>
              </a:ln>
              <a:solidFill>
                <a:srgbClr val="FFFF0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2" descr="C:\Users\Kashif\Desktop\pics\index.jpg"/>
          <p:cNvPicPr>
            <a:picLocks noChangeAspect="1" noChangeArrowheads="1"/>
          </p:cNvPicPr>
          <p:nvPr/>
        </p:nvPicPr>
        <p:blipFill>
          <a:blip r:embed="rId5" cstate="print"/>
          <a:srcRect/>
          <a:stretch>
            <a:fillRect/>
          </a:stretch>
        </p:blipFill>
        <p:spPr bwMode="auto">
          <a:xfrm>
            <a:off x="6172200" y="1143000"/>
            <a:ext cx="1905000" cy="1600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3024</TotalTime>
  <Words>1187</Words>
  <Application>Microsoft Office PowerPoint</Application>
  <PresentationFormat>On-screen Show (4:3)</PresentationFormat>
  <Paragraphs>231</Paragraphs>
  <Slides>18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Constantia</vt:lpstr>
      <vt:lpstr>Jameel Noori Nastaleeq</vt:lpstr>
      <vt:lpstr>Monotype Corsiva</vt:lpstr>
      <vt:lpstr>Wingdings</vt:lpstr>
      <vt:lpstr>Wingdings 2</vt:lpstr>
      <vt:lpstr>Flow</vt:lpstr>
      <vt:lpstr>Root Cause Analysis (RCA)of Bull Gear &amp; Pinion failure</vt:lpstr>
      <vt:lpstr>INTRODUCTION </vt:lpstr>
      <vt:lpstr>Root Cause Analysis (RCA) </vt:lpstr>
      <vt:lpstr>Procedure to do RCA </vt:lpstr>
      <vt:lpstr>Case study to find out RCA of Gear Failure in MSM</vt:lpstr>
      <vt:lpstr>Double Helical VS Single Helical Gear</vt:lpstr>
      <vt:lpstr>Double Helical Gear VS Single Helical Gear</vt:lpstr>
      <vt:lpstr>Step-1 :To identify the failure </vt:lpstr>
      <vt:lpstr>Step 1: To identify the failure </vt:lpstr>
      <vt:lpstr>Step2: Collect the data </vt:lpstr>
      <vt:lpstr>Step3: Identify possible causes/factors </vt:lpstr>
      <vt:lpstr>Step3: Identify possible causes/factors (Cont..) </vt:lpstr>
      <vt:lpstr>Step3: Identify possible causes/factors (Cont…)</vt:lpstr>
      <vt:lpstr>Step3: Identify Possible Causes/factors (Cont…) </vt:lpstr>
      <vt:lpstr>Step4: Define the Root Cause</vt:lpstr>
      <vt:lpstr>Step5: recommended and implement solution</vt:lpstr>
      <vt:lpstr>Conclusion </vt:lpstr>
      <vt:lpstr>PowerPoint Presentation</vt:lpstr>
    </vt:vector>
  </TitlesOfParts>
  <Company>Matiari Group of Companies, Pakistan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Management of Boiler Operation</dc:title>
  <dc:creator>Engineering MSM</dc:creator>
  <cp:lastModifiedBy>Zahid Mehmood</cp:lastModifiedBy>
  <cp:revision>305</cp:revision>
  <dcterms:created xsi:type="dcterms:W3CDTF">2017-07-18T09:01:31Z</dcterms:created>
  <dcterms:modified xsi:type="dcterms:W3CDTF">2022-09-28T19:30:40Z</dcterms:modified>
</cp:coreProperties>
</file>